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omments/modernComment_1D9_E94B2FD9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4"/>
    <p:sldMasterId id="2147483667" r:id="rId5"/>
    <p:sldMasterId id="2147483648" r:id="rId6"/>
    <p:sldMasterId id="2147483661" r:id="rId7"/>
    <p:sldMasterId id="2147483656" r:id="rId8"/>
    <p:sldMasterId id="2147483664" r:id="rId9"/>
  </p:sldMasterIdLst>
  <p:notesMasterIdLst>
    <p:notesMasterId r:id="rId28"/>
  </p:notesMasterIdLst>
  <p:handoutMasterIdLst>
    <p:handoutMasterId r:id="rId29"/>
  </p:handoutMasterIdLst>
  <p:sldIdLst>
    <p:sldId id="460" r:id="rId10"/>
    <p:sldId id="465" r:id="rId11"/>
    <p:sldId id="466" r:id="rId12"/>
    <p:sldId id="467" r:id="rId13"/>
    <p:sldId id="484" r:id="rId14"/>
    <p:sldId id="490" r:id="rId15"/>
    <p:sldId id="468" r:id="rId16"/>
    <p:sldId id="470" r:id="rId17"/>
    <p:sldId id="469" r:id="rId18"/>
    <p:sldId id="473" r:id="rId19"/>
    <p:sldId id="474" r:id="rId20"/>
    <p:sldId id="485" r:id="rId21"/>
    <p:sldId id="476" r:id="rId22"/>
    <p:sldId id="491" r:id="rId23"/>
    <p:sldId id="482" r:id="rId24"/>
    <p:sldId id="493" r:id="rId25"/>
    <p:sldId id="494" r:id="rId26"/>
    <p:sldId id="479" r:id="rId27"/>
  </p:sldIdLst>
  <p:sldSz cx="18288000" cy="10287000"/>
  <p:notesSz cx="6858000" cy="9144000"/>
  <p:embeddedFontLst>
    <p:embeddedFont>
      <p:font typeface="DM Sans" pitchFamily="2" charset="0"/>
      <p:regular r:id="rId30"/>
      <p:bold r:id="rId31"/>
      <p:italic r:id="rId32"/>
      <p:boldItalic r:id="rId33"/>
    </p:embeddedFont>
    <p:embeddedFont>
      <p:font typeface="Now Bold" panose="020B0604020202020204" charset="0"/>
      <p:regular r:id="rId34"/>
      <p:bold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03C167-8F69-3EAC-20E0-3EF9D5074BFA}" name="Gabriella Grabriel" initials="GG" userId="S::gabriella_citizensinpower.org#ext#@cesolsoldadura.onmicrosoft.com::ad4896df-4219-4f51-8d87-bcb94b7baa4e" providerId="AD"/>
  <p188:author id="{5D13D5D1-0612-57D1-87DD-977BE0B310B8}" name="Alberto Toledo Pérez" initials="AT" userId="S::atoledo@cesol.es::b593c96f-024a-45d2-8e87-96baf7d01fc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27C"/>
    <a:srgbClr val="B8CCBE"/>
    <a:srgbClr val="A7CAC3"/>
    <a:srgbClr val="3D8A8F"/>
    <a:srgbClr val="E07B39"/>
    <a:srgbClr val="5C9E31"/>
    <a:srgbClr val="344A46"/>
    <a:srgbClr val="B7CBBE"/>
    <a:srgbClr val="97B6B0"/>
    <a:srgbClr val="042D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BADB77-E624-4990-455B-C8B320CEC3F2}" v="4" dt="2026-05-12T07:25:20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6283" autoAdjust="0"/>
  </p:normalViewPr>
  <p:slideViewPr>
    <p:cSldViewPr>
      <p:cViewPr varScale="1">
        <p:scale>
          <a:sx n="71" d="100"/>
          <a:sy n="71" d="100"/>
        </p:scale>
        <p:origin x="90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411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21" Type="http://schemas.openxmlformats.org/officeDocument/2006/relationships/slide" Target="slides/slide12.xml"/><Relationship Id="rId34" Type="http://schemas.openxmlformats.org/officeDocument/2006/relationships/font" Target="fonts/font5.fntdata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handoutMaster" Target="handoutMasters/handoutMaster1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font" Target="fonts/font4.fntdata"/><Relationship Id="rId38" Type="http://schemas.openxmlformats.org/officeDocument/2006/relationships/theme" Target="theme/theme1.xml"/></Relationships>
</file>

<file path=ppt/comments/modernComment_1D9_E94B2FD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BBF3ECD-E6C3-4954-AD71-5BE3F46BB2E2}" authorId="{5D13D5D1-0612-57D1-87DD-977BE0B310B8}" status="resolved" created="2026-04-29T10:07:44.282" complete="100000">
    <pc:sldMkLst xmlns:pc="http://schemas.microsoft.com/office/powerpoint/2013/main/command">
      <pc:docMk/>
      <pc:sldMk cId="3914018777" sldId="473"/>
    </pc:sldMkLst>
    <p188:replyLst>
      <p188:reply id="{BFEBA797-B2C6-4BAA-B8D8-B831851EDFE1}" authorId="{BF03C167-8F69-3EAC-20E0-3EF9D5074BFA}" created="2026-05-12T07:25:20.169">
        <p188:txBody>
          <a:bodyPr/>
          <a:lstStyle/>
          <a:p>
            <a:r>
              <a:rPr lang="en-US"/>
              <a:t>i will make the necessary changes for all the slides which contain too many details</a:t>
            </a:r>
          </a:p>
        </p188:txBody>
      </p188:reply>
    </p188:replyLst>
    <p188:txBody>
      <a:bodyPr/>
      <a:lstStyle/>
      <a:p>
        <a:r>
          <a:rPr lang="es-ES"/>
          <a:t>This slide is quite text-heavy. Consider simplifying content and focusing on 3–5 key points, moving detailed explanations to speaker notes if needed.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FCF8926-51E4-DAB3-2EE9-7AA1501E96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3955D2-1D89-E927-24FE-F5DB362818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8D09E-D0C7-4473-A480-BD9139915595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5DF09F-59D5-8A43-26D7-853C096432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C24C9D-D6ED-4528-6F79-F6A12CBE82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D1723-94C4-47E2-8E15-A82B8FC4530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747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EF9F3-C35B-4C6E-91D2-B252836B3DB3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B3051-FD19-4F5D-8E47-C21ED752EF6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74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2AC531C-C1FC-70A2-17E0-08105A50C0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497763"/>
            <a:ext cx="17068800" cy="1989137"/>
          </a:xfrm>
          <a:prstGeom prst="rect">
            <a:avLst/>
          </a:prstGeom>
        </p:spPr>
        <p:txBody>
          <a:bodyPr anchor="ctr" anchorCtr="0"/>
          <a:lstStyle>
            <a:lvl1pPr algn="ctr">
              <a:defRPr sz="5400">
                <a:solidFill>
                  <a:srgbClr val="042D60"/>
                </a:solidFill>
                <a:latin typeface="Now Bold" panose="020B0604020202020204" charset="0"/>
              </a:defRPr>
            </a:lvl1pPr>
          </a:lstStyle>
          <a:p>
            <a:r>
              <a:rPr lang="es-ES" dirty="0" err="1"/>
              <a:t>Kick</a:t>
            </a:r>
            <a:r>
              <a:rPr lang="es-ES" dirty="0"/>
              <a:t>-off Meeting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C302B5-F66A-C1AC-0629-CE7EBF36A6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9000" y="9182100"/>
            <a:ext cx="3810000" cy="914401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>
                <a:solidFill>
                  <a:srgbClr val="042D60"/>
                </a:solidFill>
                <a:latin typeface="DM Sans" pitchFamily="2" charset="0"/>
              </a:defRPr>
            </a:lvl1pPr>
          </a:lstStyle>
          <a:p>
            <a:pPr lvl="0"/>
            <a:r>
              <a:rPr lang="es-ES" dirty="0"/>
              <a:t>DD </a:t>
            </a:r>
            <a:r>
              <a:rPr lang="es-ES" dirty="0" err="1"/>
              <a:t>Month</a:t>
            </a:r>
            <a:r>
              <a:rPr lang="es-ES" dirty="0"/>
              <a:t> 2026</a:t>
            </a:r>
          </a:p>
          <a:p>
            <a:pPr lvl="0"/>
            <a:r>
              <a:rPr lang="es-ES" dirty="0"/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173248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E7FF4E8C-E7C5-D0BF-C668-8071CACABE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485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0" y="1333500"/>
            <a:ext cx="9711446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5000" y="8496300"/>
            <a:ext cx="8610599" cy="838200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0" y="4152900"/>
            <a:ext cx="9711446" cy="533400"/>
          </a:xfrm>
          <a:prstGeom prst="rect">
            <a:avLst/>
          </a:prstGeo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41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69E133C2-457F-ED33-BE2C-AC8476CB95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9" name="Marcador de texto 13">
            <a:extLst>
              <a:ext uri="{FF2B5EF4-FFF2-40B4-BE49-F238E27FC236}">
                <a16:creationId xmlns:a16="http://schemas.microsoft.com/office/drawing/2014/main" id="{A46E1402-5840-710E-19D8-157B466212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85095932-D0BA-3305-3C2E-A3F179A1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257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9621E82E-A744-321E-1BF2-99E24DE10B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51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8BAF5EB9-1D60-573B-17B8-E628104B7B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4903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id="{DD2D077C-CF37-3145-BCE0-AE15E85AC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364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DABFF1AC-D9CC-E63B-AB7D-ABE3B30EF2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558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Texto&#10;&#10;El contenido generado por IA puede ser incorrecto.">
            <a:extLst>
              <a:ext uri="{FF2B5EF4-FFF2-40B4-BE49-F238E27FC236}">
                <a16:creationId xmlns:a16="http://schemas.microsoft.com/office/drawing/2014/main" id="{6FE20541-F8E4-9F97-16FB-7CC6876205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"/>
            <a:ext cx="4198127" cy="879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57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3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042D6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621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91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09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D9_E94B2FD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uturium.ec.europa.eu/en/digital-compass" TargetMode="External"/><Relationship Id="rId2" Type="http://schemas.openxmlformats.org/officeDocument/2006/relationships/hyperlink" Target="https://employment-social-affairs.ec.europa.eu/policies-and-activities/skills-and-qualifications/european-skills-agenda_e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mployment-social-affairs.ec.europa.eu/policies-and-activities/skills-and-qualifications/skills-jobs/centres-vocational-excellence_en" TargetMode="External"/><Relationship Id="rId5" Type="http://schemas.openxmlformats.org/officeDocument/2006/relationships/hyperlink" Target="https://erasmus-plus.ec.europa.eu/" TargetMode="External"/><Relationship Id="rId4" Type="http://schemas.openxmlformats.org/officeDocument/2006/relationships/hyperlink" Target="https://employment-social-affairs.ec.europa.eu/policies-and-activities/skills-and-qualifications/working-together/eqavet-european-quality-assurance-vocational-education-and-training/about-eqavet/eqavet-framework_e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HTML/?uri=CELEX:52021DC0118" TargetMode="External"/><Relationship Id="rId2" Type="http://schemas.openxmlformats.org/officeDocument/2006/relationships/hyperlink" Target="https://commission.europa.eu/strategy-and-policy/priorities-2019-2024/european-green-deal_en" TargetMode="Externa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B10F4-FB94-2D9B-1BA8-B17A4D571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Pillar 3: </a:t>
            </a:r>
            <a:r>
              <a:rPr lang="es-ES" dirty="0" err="1"/>
              <a:t>Leadership</a:t>
            </a:r>
            <a:r>
              <a:rPr lang="es-ES" dirty="0"/>
              <a:t> and Management</a:t>
            </a:r>
          </a:p>
        </p:txBody>
      </p:sp>
    </p:spTree>
    <p:extLst>
      <p:ext uri="{BB962C8B-B14F-4D97-AF65-F5344CB8AC3E}">
        <p14:creationId xmlns:p14="http://schemas.microsoft.com/office/powerpoint/2010/main" val="45112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F6279-946D-D74A-6EA7-4B98F9F8E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DC598B-F778-21FF-9EDA-4F9CE9F0C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42900"/>
            <a:ext cx="118872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Evidence-Based Management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4B7D6D-B771-6800-905A-B676BEC3C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628900"/>
            <a:ext cx="11630025" cy="4525963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sz="1600" dirty="0">
              <a:latin typeface="+mn-lt"/>
            </a:endParaRP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Collect and use data systematically: learner outcomes, employer satisfaction, staff development, financial performance, and operational efficiency.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KPIs only work if carefully selected, regularly reviewed, and genuinely used to inform action. Resist measuring too many things.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The goal: a culture of intelligent inquiry — using evidence to ask good questions, challenge assumptions, and identify opportunities for improvement.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In practice: define 3-5 meaningful KPIs, invest in accessible data tools, report findings widely, and act on what the data shows.</a:t>
            </a:r>
          </a:p>
          <a:p>
            <a:endParaRPr sz="2400" dirty="0">
              <a:solidFill>
                <a:srgbClr val="30527C"/>
              </a:solidFill>
              <a:latin typeface="DM Sans"/>
            </a:endParaRP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F5B18DE4-BB59-409F-58FB-7E77D3738032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9140187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C1A67-1396-E02F-671F-E3F51C133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42E394-8BD3-368E-50F9-47028B67A9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b="1" dirty="0"/>
              <a:t>Pillar 3: </a:t>
            </a:r>
            <a:r>
              <a:rPr lang="es-ES" b="1" dirty="0" err="1"/>
              <a:t>Leadership</a:t>
            </a:r>
            <a:r>
              <a:rPr lang="es-ES" b="1" dirty="0"/>
              <a:t> and Management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6D7CC7-0D9A-6628-EF70-2BB78402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700088"/>
            <a:ext cx="137160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Self-Assessment Framework &amp; Scoring Scale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07983D0-D0D4-C849-0ABE-A9459AC91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3238500"/>
            <a:ext cx="11582400" cy="452596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endParaRPr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Framework designed to help VET leaders evaluate current leadership and management capabilities against 10 KPIs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Each KPI is scored on a scale of 1 to 5; intended to be completed collaboratively with leadership teams, staff and external stakeholders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0527C"/>
              </a:solidFill>
              <a:effectLst/>
              <a:uLnTx/>
              <a:uFillTx/>
              <a:latin typeface="DM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Scoring scale: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                    1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– Initial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: limited or no evidence; area at an early stage with no structured approach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                    2 –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Emerging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: initial steps taken, practice informal or inconsistent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                    3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– Developing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: structured approaches in place, implementation uneven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                    4 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Advanced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: well-developed, consistently applied, producing measurable results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                    5 –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Transformational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: best practice, model for others, continuously innovating</a:t>
            </a:r>
          </a:p>
          <a:p>
            <a:endParaRPr sz="2400" dirty="0">
              <a:solidFill>
                <a:srgbClr val="30527C"/>
              </a:solidFill>
              <a:latin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304849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3A8E3-2E0F-9804-B0D5-84BD435B2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A4BF77B-B38C-A9DD-A0F7-756B9AEDC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42900"/>
            <a:ext cx="104394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Assessment Criteria – 10 KPIs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7DBC58D-80AB-66CA-DD65-0DA76310A065}"/>
              </a:ext>
            </a:extLst>
          </p:cNvPr>
          <p:cNvSpPr/>
          <p:nvPr/>
        </p:nvSpPr>
        <p:spPr>
          <a:xfrm>
            <a:off x="193197" y="4063613"/>
            <a:ext cx="3239999" cy="1613287"/>
          </a:xfrm>
          <a:prstGeom prst="rect">
            <a:avLst/>
          </a:prstGeom>
          <a:solidFill>
            <a:srgbClr val="FFFFFF"/>
          </a:solidFill>
          <a:ln w="25400">
            <a:solidFill>
              <a:srgbClr val="E07B39"/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en-US" sz="2400" b="1" dirty="0">
                <a:solidFill>
                  <a:srgbClr val="E07B39"/>
                </a:solidFill>
                <a:latin typeface="DM Sans" pitchFamily="2" charset="0"/>
              </a:rPr>
              <a:t>KPI 1 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Strategic Plan Alignment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6F9F2B8-E2A1-5C2C-50E6-830F5F2BF026}"/>
              </a:ext>
            </a:extLst>
          </p:cNvPr>
          <p:cNvSpPr/>
          <p:nvPr/>
        </p:nvSpPr>
        <p:spPr>
          <a:xfrm>
            <a:off x="193198" y="3086100"/>
            <a:ext cx="3240000" cy="819876"/>
          </a:xfrm>
          <a:prstGeom prst="rect">
            <a:avLst/>
          </a:prstGeom>
          <a:solidFill>
            <a:srgbClr val="E07B39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1. Vision &amp; Strategy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91CF516F-1BF6-018F-9208-41E1B2AD1D13}"/>
              </a:ext>
            </a:extLst>
          </p:cNvPr>
          <p:cNvSpPr/>
          <p:nvPr/>
        </p:nvSpPr>
        <p:spPr>
          <a:xfrm>
            <a:off x="3584634" y="4065319"/>
            <a:ext cx="3240001" cy="3245981"/>
          </a:xfrm>
          <a:prstGeom prst="rect">
            <a:avLst/>
          </a:prstGeom>
          <a:solidFill>
            <a:srgbClr val="FFFFFF"/>
          </a:solidFill>
          <a:ln w="25400">
            <a:solidFill>
              <a:srgbClr val="3D8A8F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2400" b="1" dirty="0">
                <a:solidFill>
                  <a:srgbClr val="3D8A8F"/>
                </a:solidFill>
                <a:latin typeface="DM Sans" pitchFamily="2" charset="0"/>
              </a:rPr>
              <a:t>KPI 2 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Stakeholder Involvement</a:t>
            </a:r>
          </a:p>
          <a:p>
            <a:pPr algn="ctr"/>
            <a:endParaRPr lang="en-US" sz="2400" dirty="0">
              <a:solidFill>
                <a:srgbClr val="30527C"/>
              </a:solidFill>
              <a:latin typeface="DM Sans" pitchFamily="2" charset="0"/>
            </a:endParaRPr>
          </a:p>
          <a:p>
            <a:pPr algn="ctr"/>
            <a:endParaRPr lang="en-US" sz="2400" dirty="0">
              <a:solidFill>
                <a:srgbClr val="30527C"/>
              </a:solidFill>
              <a:latin typeface="DM Sans" pitchFamily="2" charset="0"/>
            </a:endParaRPr>
          </a:p>
          <a:p>
            <a:pPr algn="ctr"/>
            <a:r>
              <a:rPr lang="en-US" sz="2400" b="1" dirty="0">
                <a:solidFill>
                  <a:srgbClr val="3D8A8F"/>
                </a:solidFill>
                <a:latin typeface="DM Sans" pitchFamily="2" charset="0"/>
              </a:rPr>
              <a:t>KPI 5 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Decision Transparency</a:t>
            </a:r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C79CA0C3-6182-7D5A-C540-6C069C5360BC}"/>
              </a:ext>
            </a:extLst>
          </p:cNvPr>
          <p:cNvSpPr/>
          <p:nvPr/>
        </p:nvSpPr>
        <p:spPr>
          <a:xfrm>
            <a:off x="3584635" y="3086100"/>
            <a:ext cx="3240000" cy="819876"/>
          </a:xfrm>
          <a:prstGeom prst="rect">
            <a:avLst/>
          </a:prstGeom>
          <a:solidFill>
            <a:srgbClr val="3D8A8F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2. Inclusive Governance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F8B47771-8C79-7302-9E2F-09EF45667ECF}"/>
              </a:ext>
            </a:extLst>
          </p:cNvPr>
          <p:cNvSpPr/>
          <p:nvPr/>
        </p:nvSpPr>
        <p:spPr>
          <a:xfrm>
            <a:off x="6976072" y="4063614"/>
            <a:ext cx="3235689" cy="3247686"/>
          </a:xfrm>
          <a:prstGeom prst="rect">
            <a:avLst/>
          </a:prstGeom>
          <a:solidFill>
            <a:srgbClr val="FFFFFF"/>
          </a:solidFill>
          <a:ln w="25400">
            <a:solidFill>
              <a:srgbClr val="5C9E31"/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en-US" sz="2400" b="1" dirty="0">
                <a:solidFill>
                  <a:srgbClr val="5C9E31"/>
                </a:solidFill>
                <a:latin typeface="DM Sans" pitchFamily="2" charset="0"/>
              </a:rPr>
              <a:t>KPI 3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Change Management Initiatives</a:t>
            </a:r>
          </a:p>
          <a:p>
            <a:pPr algn="ctr"/>
            <a:endParaRPr lang="en-US" sz="2400" dirty="0">
              <a:solidFill>
                <a:srgbClr val="30527C"/>
              </a:solidFill>
              <a:latin typeface="DM Sans" pitchFamily="2" charset="0"/>
            </a:endParaRPr>
          </a:p>
          <a:p>
            <a:pPr algn="ctr"/>
            <a:r>
              <a:rPr lang="en-US" sz="2400" b="1" dirty="0">
                <a:solidFill>
                  <a:srgbClr val="5C9E31"/>
                </a:solidFill>
                <a:latin typeface="DM Sans" pitchFamily="2" charset="0"/>
              </a:rPr>
              <a:t>KPI 10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Crisis Management Capacity</a:t>
            </a:r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7DEF9F51-A7F0-416C-BB8F-172F4A5DF8CE}"/>
              </a:ext>
            </a:extLst>
          </p:cNvPr>
          <p:cNvSpPr/>
          <p:nvPr/>
        </p:nvSpPr>
        <p:spPr>
          <a:xfrm>
            <a:off x="6976072" y="3113103"/>
            <a:ext cx="3240000" cy="819876"/>
          </a:xfrm>
          <a:prstGeom prst="rect">
            <a:avLst/>
          </a:prstGeom>
          <a:solidFill>
            <a:srgbClr val="5C9E3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3. Change Management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13" name="Shape 2">
            <a:extLst>
              <a:ext uri="{FF2B5EF4-FFF2-40B4-BE49-F238E27FC236}">
                <a16:creationId xmlns:a16="http://schemas.microsoft.com/office/drawing/2014/main" id="{24452F6E-1258-FFC0-19BB-972816300ABA}"/>
              </a:ext>
            </a:extLst>
          </p:cNvPr>
          <p:cNvSpPr/>
          <p:nvPr/>
        </p:nvSpPr>
        <p:spPr>
          <a:xfrm>
            <a:off x="10363199" y="4063614"/>
            <a:ext cx="3244309" cy="4585086"/>
          </a:xfrm>
          <a:prstGeom prst="rect">
            <a:avLst/>
          </a:prstGeom>
          <a:solidFill>
            <a:srgbClr val="FFFFFF"/>
          </a:solidFill>
          <a:ln w="25400">
            <a:solidFill>
              <a:srgbClr val="E07B39"/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en-US" sz="2400" b="1" dirty="0">
                <a:solidFill>
                  <a:srgbClr val="E07B39"/>
                </a:solidFill>
                <a:latin typeface="DM Sans" pitchFamily="2" charset="0"/>
              </a:rPr>
              <a:t>KPI 4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Leadership Development</a:t>
            </a:r>
          </a:p>
          <a:p>
            <a:pPr algn="ctr"/>
            <a:endParaRPr lang="en-US" sz="2400" dirty="0">
              <a:solidFill>
                <a:srgbClr val="30527C"/>
              </a:solidFill>
              <a:latin typeface="DM Sans" pitchFamily="2" charset="0"/>
            </a:endParaRPr>
          </a:p>
          <a:p>
            <a:pPr algn="ctr"/>
            <a:r>
              <a:rPr lang="en-US" sz="2400" b="1" dirty="0">
                <a:solidFill>
                  <a:srgbClr val="E07B39"/>
                </a:solidFill>
                <a:latin typeface="DM Sans" pitchFamily="2" charset="0"/>
              </a:rPr>
              <a:t>KPI 6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Staff Empowerment</a:t>
            </a:r>
          </a:p>
          <a:p>
            <a:pPr algn="ctr"/>
            <a:endParaRPr lang="en-US" sz="2400" dirty="0">
              <a:solidFill>
                <a:srgbClr val="30527C"/>
              </a:solidFill>
              <a:latin typeface="DM Sans" pitchFamily="2" charset="0"/>
            </a:endParaRPr>
          </a:p>
          <a:p>
            <a:pPr algn="ctr"/>
            <a:r>
              <a:rPr lang="en-US" sz="2400" b="1" dirty="0">
                <a:solidFill>
                  <a:srgbClr val="E07B39"/>
                </a:solidFill>
                <a:latin typeface="DM Sans" pitchFamily="2" charset="0"/>
              </a:rPr>
              <a:t>KPI 7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Diversity in Leadership</a:t>
            </a: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71E81403-18D6-7A7C-4740-07C04DBE689D}"/>
              </a:ext>
            </a:extLst>
          </p:cNvPr>
          <p:cNvSpPr/>
          <p:nvPr/>
        </p:nvSpPr>
        <p:spPr>
          <a:xfrm>
            <a:off x="10367509" y="3086100"/>
            <a:ext cx="3240000" cy="842030"/>
          </a:xfrm>
          <a:prstGeom prst="rect">
            <a:avLst/>
          </a:prstGeom>
          <a:solidFill>
            <a:srgbClr val="E07B39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4. Staff Empowerment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A3A37B16-99CC-4D82-6428-CBC03DD3923E}"/>
              </a:ext>
            </a:extLst>
          </p:cNvPr>
          <p:cNvSpPr/>
          <p:nvPr/>
        </p:nvSpPr>
        <p:spPr>
          <a:xfrm>
            <a:off x="13758945" y="4133083"/>
            <a:ext cx="4224253" cy="2001017"/>
          </a:xfrm>
          <a:prstGeom prst="rect">
            <a:avLst/>
          </a:prstGeom>
          <a:noFill/>
          <a:ln w="25400">
            <a:solidFill>
              <a:srgbClr val="3D8A8F"/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en-US" sz="2400" b="1" dirty="0">
                <a:solidFill>
                  <a:srgbClr val="3D8A8F"/>
                </a:solidFill>
                <a:latin typeface="DM Sans" pitchFamily="2" charset="0"/>
              </a:rPr>
              <a:t>KPI 8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Partnership Building</a:t>
            </a:r>
          </a:p>
          <a:p>
            <a:pPr algn="ctr"/>
            <a:endParaRPr lang="en-US" sz="2400" dirty="0">
              <a:solidFill>
                <a:srgbClr val="30527C"/>
              </a:solidFill>
              <a:latin typeface="DM Sans" pitchFamily="2" charset="0"/>
            </a:endParaRPr>
          </a:p>
          <a:p>
            <a:pPr algn="ctr"/>
            <a:r>
              <a:rPr lang="en-US" sz="2400" b="1" dirty="0">
                <a:solidFill>
                  <a:srgbClr val="3D8A8F"/>
                </a:solidFill>
                <a:latin typeface="DM Sans" pitchFamily="2" charset="0"/>
              </a:rPr>
              <a:t>KPI 9</a:t>
            </a:r>
          </a:p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Monitoring and Evaluation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AA1078D9-6DBE-BBF8-3CF4-AB2B251B4F37}"/>
              </a:ext>
            </a:extLst>
          </p:cNvPr>
          <p:cNvSpPr/>
          <p:nvPr/>
        </p:nvSpPr>
        <p:spPr>
          <a:xfrm>
            <a:off x="13758946" y="3086100"/>
            <a:ext cx="4224253" cy="819876"/>
          </a:xfrm>
          <a:prstGeom prst="rect">
            <a:avLst/>
          </a:prstGeom>
          <a:solidFill>
            <a:srgbClr val="3D8A8F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5. Evidence-Based Management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3ED053B8-BC39-4EEB-390B-17E6AE1BE4A2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162108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ACFCB-6984-1175-7064-28251DA15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668A232-1938-0B8C-39C1-A7ECD92CF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700088"/>
            <a:ext cx="127254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Self-Assessment Scorecard &amp; Score Interpretation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DB9CDF-4C49-B06C-F99E-40F302E25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452" y="2213187"/>
            <a:ext cx="15316200" cy="129540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endParaRPr lang="en-US" dirty="0"/>
          </a:p>
          <a:p>
            <a:pPr fontAlgn="t"/>
            <a:r>
              <a:rPr lang="en-US" sz="2400" dirty="0">
                <a:solidFill>
                  <a:srgbClr val="30527C"/>
                </a:solidFill>
                <a:latin typeface="DM Sans"/>
              </a:rPr>
              <a:t>Each of the 10 KPIs are scored from 1-5. Maximum total score: 50 points</a:t>
            </a:r>
          </a:p>
          <a:p>
            <a:pPr fontAlgn="t"/>
            <a:r>
              <a:rPr lang="en-US" sz="2400" dirty="0">
                <a:solidFill>
                  <a:srgbClr val="30527C"/>
                </a:solidFill>
                <a:latin typeface="DM Sans"/>
              </a:rPr>
              <a:t>Scorecard completed collaboratively by the leadership team, with input from staff and external stakeholders</a:t>
            </a:r>
          </a:p>
          <a:p>
            <a:pPr fontAlgn="t"/>
            <a:endParaRPr lang="en-US" sz="2400" dirty="0">
              <a:solidFill>
                <a:srgbClr val="30527C"/>
              </a:solidFill>
              <a:latin typeface="DM Sans"/>
            </a:endParaRPr>
          </a:p>
        </p:txBody>
      </p:sp>
      <p:graphicFrame>
        <p:nvGraphicFramePr>
          <p:cNvPr id="2" name="Table 0">
            <a:extLst>
              <a:ext uri="{FF2B5EF4-FFF2-40B4-BE49-F238E27FC236}">
                <a16:creationId xmlns:a16="http://schemas.microsoft.com/office/drawing/2014/main" id="{DA40F77E-98A0-7995-5CD6-A4A6D3BF6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869376"/>
              </p:ext>
            </p:extLst>
          </p:nvPr>
        </p:nvGraphicFramePr>
        <p:xfrm>
          <a:off x="1380187" y="3568039"/>
          <a:ext cx="15968729" cy="6103883"/>
        </p:xfrm>
        <a:graphic>
          <a:graphicData uri="http://schemas.openxmlformats.org/drawingml/2006/table">
            <a:tbl>
              <a:tblPr/>
              <a:tblGrid>
                <a:gridCol w="4077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58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5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0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Total Score</a:t>
                      </a:r>
                      <a:endParaRPr lang="en-US" sz="2000" dirty="0"/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F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Interpretation </a:t>
                      </a:r>
                      <a:endParaRPr lang="en-US" sz="2000" dirty="0"/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F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Suggestions</a:t>
                      </a:r>
                      <a:endParaRPr lang="en-US" sz="2000" dirty="0"/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7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DM Sans"/>
                        </a:rPr>
                        <a:t>40-50</a:t>
                      </a:r>
                      <a:endParaRPr lang="en-US" sz="1800" dirty="0">
                        <a:latin typeface="DM Sans"/>
                      </a:endParaRP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30527C"/>
                          </a:solidFill>
                          <a:latin typeface="DM Sans"/>
                        </a:rPr>
                        <a:t>Transformational: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 sustain excellence, share best practices, drive continuous innovation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Host study visits for peer VET </a:t>
                      </a:r>
                      <a:r>
                        <a:rPr lang="en-US" sz="1800" dirty="0" err="1">
                          <a:solidFill>
                            <a:srgbClr val="30527C"/>
                          </a:solidFill>
                          <a:latin typeface="DM Sans"/>
                        </a:rPr>
                        <a:t>centres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, contribute to EU policy consultations, pilot innovative governance models such as learner-led advisory panels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7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DM Sans"/>
                        </a:rPr>
                        <a:t>30-39</a:t>
                      </a:r>
                      <a:endParaRPr lang="en-US" sz="1800">
                        <a:latin typeface="DM Sans"/>
                      </a:endParaRP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A8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30527C"/>
                          </a:solidFill>
                          <a:latin typeface="DM Sans"/>
                        </a:rPr>
                        <a:t>Advanced: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 solid foundations; </a:t>
                      </a:r>
                      <a:r>
                        <a:rPr lang="en-US" sz="1800" dirty="0" err="1">
                          <a:solidFill>
                            <a:srgbClr val="30527C"/>
                          </a:solidFill>
                          <a:latin typeface="DM Sans"/>
                        </a:rPr>
                        <a:t>prioritise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 lowest-scoring KPIs with targeted action plans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If KPI 6 (Staff Empowerment) scores lowest, launch individual CPD plans for all staff within 6 months and introduce an annual recognition awards scheme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7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DM Sans"/>
                        </a:rPr>
                        <a:t>20-29</a:t>
                      </a:r>
                      <a:endParaRPr lang="en-US" sz="1800" dirty="0">
                        <a:latin typeface="DM Sans"/>
                      </a:endParaRP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9E3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30527C"/>
                          </a:solidFill>
                          <a:latin typeface="DM Sans"/>
                        </a:rPr>
                        <a:t>Developing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: invest in leadership training, establish governance structures, seek external mentoring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30527C"/>
                          </a:solidFill>
                          <a:latin typeface="DM Sans"/>
                        </a:rPr>
                        <a:t>Enrol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 at least one manager in a leadership development </a:t>
                      </a:r>
                      <a:r>
                        <a:rPr lang="en-US" sz="1800" dirty="0" err="1">
                          <a:solidFill>
                            <a:srgbClr val="30527C"/>
                          </a:solidFill>
                          <a:latin typeface="DM Sans"/>
                        </a:rPr>
                        <a:t>programme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, set up a first industry advisory board, begin tracking 3–4 basic KPIs (completion rates, employer satisfaction)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5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DM Sans"/>
                        </a:rPr>
                        <a:t>10-19</a:t>
                      </a:r>
                      <a:endParaRPr lang="en-US" sz="1800">
                        <a:latin typeface="DM Sans"/>
                      </a:endParaRP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9E3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30527C"/>
                          </a:solidFill>
                          <a:latin typeface="DM Sans"/>
                        </a:rPr>
                        <a:t>Emerging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: some activity under way but ad hoc. Formalise at least one governance mechanism and assign clear responsibilities.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30527C"/>
                          </a:solidFill>
                          <a:latin typeface="DM Sans"/>
                        </a:rPr>
                        <a:t>Enrol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 at least one manager in a leadership development </a:t>
                      </a:r>
                      <a:r>
                        <a:rPr lang="en-US" sz="1800" dirty="0" err="1">
                          <a:solidFill>
                            <a:srgbClr val="30527C"/>
                          </a:solidFill>
                          <a:latin typeface="DM Sans"/>
                        </a:rPr>
                        <a:t>programme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, set up a first industry advisory board, begin tracking 3–4 basic KPIs (completion rates, employer satisfaction)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509189"/>
                  </a:ext>
                </a:extLst>
              </a:tr>
              <a:tr h="126864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DM Sans"/>
                        </a:rPr>
                        <a:t>Below 10</a:t>
                      </a:r>
                      <a:endParaRPr lang="en-US" sz="1800">
                        <a:latin typeface="DM Sans"/>
                      </a:endParaRP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7B3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30527C"/>
                          </a:solidFill>
                          <a:latin typeface="DM Sans"/>
                        </a:rPr>
                        <a:t>Initial:</a:t>
                      </a: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 immediate action needed — develop a strategic plan, establish basic governance, build open communication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30527C"/>
                          </a:solidFill>
                          <a:latin typeface="DM Sans"/>
                        </a:rPr>
                        <a:t>Draft a short strategic plan identifying 3 institutional priorities for the next 2 years, hold monthly all-staff meetings, create a simple feedback channel (e.g. anonymous suggestion box or online form)</a:t>
                      </a:r>
                    </a:p>
                  </a:txBody>
                  <a:tcPr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686CE384-D254-1670-98C6-1567E6725DEC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513308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CD475-F35C-A5FE-D794-A64DF1615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D5AED23-533C-9E3E-5F3F-2782675AD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700088"/>
            <a:ext cx="127254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Transformation Pathways &amp; Practical Recommendations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403A01-C6D1-E1A1-3362-A724A00DD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3238500"/>
            <a:ext cx="15316200" cy="1295400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endParaRPr lang="en-US" sz="9600" dirty="0"/>
          </a:p>
          <a:p>
            <a:pPr marL="0" indent="0" fontAlgn="t">
              <a:buNone/>
            </a:pPr>
            <a:r>
              <a:rPr lang="en-US" sz="9600" dirty="0">
                <a:solidFill>
                  <a:srgbClr val="30527C"/>
                </a:solidFill>
                <a:latin typeface="DM Sans"/>
              </a:rPr>
              <a:t>Self-assessment is only valuable if it leads to action — recommendations are adaptable to different institutional contexts</a:t>
            </a:r>
          </a:p>
          <a:p>
            <a:pPr fontAlgn="t"/>
            <a:endParaRPr lang="en-US" sz="9600" dirty="0">
              <a:solidFill>
                <a:srgbClr val="30527C"/>
              </a:solidFill>
              <a:latin typeface="DM Sans"/>
            </a:endParaRPr>
          </a:p>
          <a:p>
            <a:pPr marL="0" indent="0" fontAlgn="t">
              <a:buNone/>
            </a:pPr>
            <a:endParaRPr lang="en-US" sz="9600" dirty="0">
              <a:solidFill>
                <a:srgbClr val="30527C"/>
              </a:solidFill>
              <a:latin typeface="DM Sans"/>
            </a:endParaRPr>
          </a:p>
          <a:p>
            <a:pPr fontAlgn="t"/>
            <a:r>
              <a:rPr lang="en-US" sz="9600" dirty="0">
                <a:solidFill>
                  <a:srgbClr val="30527C"/>
                </a:solidFill>
                <a:latin typeface="DM Sans"/>
              </a:rPr>
              <a:t>Develop a clear strategic plan with 3–5 priorities for the next 3 years</a:t>
            </a:r>
          </a:p>
          <a:p>
            <a:pPr fontAlgn="t"/>
            <a:r>
              <a:rPr lang="en-US" sz="9600" dirty="0">
                <a:solidFill>
                  <a:srgbClr val="30527C"/>
                </a:solidFill>
                <a:latin typeface="DM Sans"/>
              </a:rPr>
              <a:t>Establish at least one formal advisory body (e.g. industry advisory board) and a regular staff meeting cycle</a:t>
            </a:r>
          </a:p>
          <a:p>
            <a:pPr fontAlgn="t"/>
            <a:r>
              <a:rPr lang="en-US" sz="9600" dirty="0">
                <a:solidFill>
                  <a:srgbClr val="30527C"/>
                </a:solidFill>
                <a:latin typeface="DM Sans"/>
              </a:rPr>
              <a:t>Ensure at least one manager participates in a leadership development programme each year</a:t>
            </a:r>
          </a:p>
          <a:p>
            <a:pPr fontAlgn="t"/>
            <a:r>
              <a:rPr lang="en-US" sz="9600" dirty="0">
                <a:solidFill>
                  <a:srgbClr val="30527C"/>
                </a:solidFill>
                <a:latin typeface="DM Sans"/>
              </a:rPr>
              <a:t>Begin tracking a small number of meaningful KPIs (completion rates, employer satisfaction, CPD participation)</a:t>
            </a:r>
          </a:p>
          <a:p>
            <a:pPr fontAlgn="t"/>
            <a:endParaRPr lang="en-US" sz="2400" dirty="0">
              <a:solidFill>
                <a:srgbClr val="30527C"/>
              </a:solidFill>
              <a:latin typeface="DM Sans"/>
            </a:endParaRPr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4551C445-4C93-1208-C792-71DC277E488C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265056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AAFF3-014A-07A1-CE91-AB37458B7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57A1BC2-B78C-3669-07B5-D48D4EECD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06737"/>
            <a:ext cx="14325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 Transformation Pathways and Practical Recommendations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4540211-3BE8-CD6E-FD16-A751F04F6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3700" y="4000500"/>
            <a:ext cx="12420600" cy="5334000"/>
          </a:xfrm>
        </p:spPr>
        <p:txBody>
          <a:bodyPr>
            <a:normAutofit fontScale="32500" lnSpcReduction="20000"/>
          </a:bodyPr>
          <a:lstStyle/>
          <a:p>
            <a:pPr marR="0" lvl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Start with a one-page strategic plan: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name 3 institutional priorities, assign a responsible person to each, set a 12-month review date.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Centres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with even minimal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formalised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direction documents are significantly more likely to pursue quality assurance within 2 years (CEDEFOP, 2023).</a:t>
            </a:r>
          </a:p>
          <a:p>
            <a:pPr>
              <a:lnSpc>
                <a:spcPct val="170000"/>
              </a:lnSpc>
              <a:spcBef>
                <a:spcPts val="0"/>
              </a:spcBef>
              <a:buClrTx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Appoint a change contact person: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one staff member whose role includes flagging external shifts (new qualifications, policy updates,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labour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market changes) to management. Costs nothing.</a:t>
            </a:r>
          </a:p>
          <a:p>
            <a:pPr>
              <a:lnSpc>
                <a:spcPct val="170000"/>
              </a:lnSpc>
              <a:spcBef>
                <a:spcPts val="0"/>
              </a:spcBef>
              <a:buClrTx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Invest in leadership training: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at least one manager per year in a structured programme. Cyprus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centres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can draw on HRDA-approved courses.</a:t>
            </a:r>
          </a:p>
          <a:p>
            <a:pPr>
              <a:lnSpc>
                <a:spcPct val="170000"/>
              </a:lnSpc>
              <a:spcBef>
                <a:spcPts val="0"/>
              </a:spcBef>
              <a:buClrTx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Build a data baseline: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track 3 KPIs manually before investing in systems: learner completion rate, employer satisfaction, CPD participation.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76598656-F766-EB6F-616D-33B03C869231}"/>
              </a:ext>
            </a:extLst>
          </p:cNvPr>
          <p:cNvSpPr/>
          <p:nvPr/>
        </p:nvSpPr>
        <p:spPr>
          <a:xfrm>
            <a:off x="5905597" y="2853733"/>
            <a:ext cx="4952806" cy="642501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algn="ctr"/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&amp; Emerging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CAF1788D-4AA5-6480-F38A-E41A6024E5FE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592731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B7C01-BEDB-267A-9E86-A47EC05EB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B4587BF-ED5E-4BA8-D0F1-259BBE231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06737"/>
            <a:ext cx="14325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 Transformation Pathways and Practical Recommendations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6AFFE74-20FF-7201-0FB6-8707C2B4E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3467099"/>
            <a:ext cx="7315200" cy="533400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0527C"/>
                </a:solidFill>
                <a:latin typeface="DM Sans"/>
              </a:rPr>
              <a:t>Pilot employer advisory sessions:</a:t>
            </a:r>
            <a:r>
              <a:rPr lang="en-US" sz="1800" dirty="0">
                <a:solidFill>
                  <a:srgbClr val="30527C"/>
                </a:solidFill>
                <a:latin typeface="DM Sans"/>
              </a:rPr>
              <a:t> structured 2-hour meeting with 3–5 employers per semester — use a stop/start/continue agenda. Centres that do this show measurably better curriculum relevance within 18 months (CEDEFOP, 2021–24).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0527C"/>
                </a:solidFill>
                <a:latin typeface="DM Sans"/>
              </a:rPr>
              <a:t>Introduce individual CPD conversations:</a:t>
            </a:r>
            <a:r>
              <a:rPr lang="en-US" sz="1800" dirty="0">
                <a:solidFill>
                  <a:srgbClr val="30527C"/>
                </a:solidFill>
                <a:latin typeface="DM Sans"/>
              </a:rPr>
              <a:t> 30 minutes per teacher per year lifts CPD participation by up to 22 percentage points (OECD, 2025).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0527C"/>
                </a:solidFill>
                <a:latin typeface="DM Sans"/>
              </a:rPr>
              <a:t>Track 3 KPIs manually first:</a:t>
            </a:r>
            <a:r>
              <a:rPr lang="en-US" sz="1800" dirty="0">
                <a:solidFill>
                  <a:srgbClr val="30527C"/>
                </a:solidFill>
                <a:latin typeface="DM Sans"/>
              </a:rPr>
              <a:t> completion rate, employer satisfaction (1–5 post-internship survey), CPD hours. One year of data justifies further investment.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0527C"/>
                </a:solidFill>
                <a:latin typeface="DM Sans"/>
              </a:rPr>
              <a:t>Formalise one industry partnership:</a:t>
            </a:r>
            <a:r>
              <a:rPr lang="en-US" sz="1800" dirty="0">
                <a:solidFill>
                  <a:srgbClr val="30527C"/>
                </a:solidFill>
                <a:latin typeface="DM Sans"/>
              </a:rPr>
              <a:t> a simple MOU with one employer — joint activities, expected outcomes, annual review — creates institutional capital that outlasts staff turnover.</a:t>
            </a:r>
          </a:p>
          <a:p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9FA8ED6-1ADF-CDDF-2994-C43A92DB3409}"/>
              </a:ext>
            </a:extLst>
          </p:cNvPr>
          <p:cNvSpPr txBox="1">
            <a:spLocks/>
          </p:cNvSpPr>
          <p:nvPr/>
        </p:nvSpPr>
        <p:spPr>
          <a:xfrm>
            <a:off x="9531927" y="3525759"/>
            <a:ext cx="7716982" cy="5334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0527C"/>
                </a:solidFill>
                <a:latin typeface="DM Sans"/>
              </a:rPr>
              <a:t>Co-design the annual strategic review</a:t>
            </a:r>
            <a:r>
              <a:rPr lang="en-US" sz="1800" dirty="0">
                <a:solidFill>
                  <a:srgbClr val="30527C"/>
                </a:solidFill>
                <a:latin typeface="DM Sans"/>
              </a:rPr>
              <a:t> with mixed staff levels and at least one employer representative. Participatory planning cuts implementation lag from 14 to 7 months on average (CEDEFOP, 2022).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0527C"/>
                </a:solidFill>
                <a:latin typeface="DM Sans"/>
              </a:rPr>
              <a:t>Establish a leadership pipeline:</a:t>
            </a:r>
            <a:r>
              <a:rPr lang="en-US" sz="1800" dirty="0">
                <a:solidFill>
                  <a:srgbClr val="30527C"/>
                </a:solidFill>
                <a:latin typeface="DM Sans"/>
              </a:rPr>
              <a:t> identify 2–3 teaching staff with leadership potential; expose them to planning meetings, improvement projects, and Erasmus+ KA2 partnerships.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0527C"/>
                </a:solidFill>
                <a:latin typeface="DM Sans"/>
              </a:rPr>
              <a:t>Contribute to EU/national policy:</a:t>
            </a:r>
            <a:r>
              <a:rPr lang="en-US" sz="1800" dirty="0">
                <a:solidFill>
                  <a:srgbClr val="30527C"/>
                </a:solidFill>
                <a:latin typeface="DM Sans"/>
              </a:rPr>
              <a:t> host peer-learning visits, participate in CEDEFOP or ETF consultations, publish a VET excellence case. Visibility supports recruitment, employer attraction, and future funding.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0527C"/>
                </a:solidFill>
                <a:latin typeface="DM Sans"/>
              </a:rPr>
              <a:t>Document and share your strongest practice</a:t>
            </a:r>
            <a:r>
              <a:rPr lang="en-US" sz="1800" dirty="0">
                <a:solidFill>
                  <a:srgbClr val="30527C"/>
                </a:solidFill>
                <a:latin typeface="DM Sans"/>
              </a:rPr>
              <a:t> in a format another centre could adopt — the defining characteristic of a Centre of Vocational Excellence (CoVE).</a:t>
            </a:r>
          </a:p>
          <a:p>
            <a:endParaRPr lang="en-US" dirty="0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9219A1F7-981E-BBFD-6F52-1D14AEF77876}"/>
              </a:ext>
            </a:extLst>
          </p:cNvPr>
          <p:cNvSpPr/>
          <p:nvPr/>
        </p:nvSpPr>
        <p:spPr>
          <a:xfrm>
            <a:off x="2057400" y="3009900"/>
            <a:ext cx="4952806" cy="642501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algn="ctr"/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Developing &amp; Advanced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hape 8">
            <a:extLst>
              <a:ext uri="{FF2B5EF4-FFF2-40B4-BE49-F238E27FC236}">
                <a16:creationId xmlns:a16="http://schemas.microsoft.com/office/drawing/2014/main" id="{85835DE0-8877-7B4C-A90E-4C7711816B86}"/>
              </a:ext>
            </a:extLst>
          </p:cNvPr>
          <p:cNvSpPr/>
          <p:nvPr/>
        </p:nvSpPr>
        <p:spPr>
          <a:xfrm>
            <a:off x="11620157" y="2883258"/>
            <a:ext cx="3616429" cy="642501"/>
          </a:xfrm>
          <a:prstGeom prst="rect">
            <a:avLst/>
          </a:prstGeom>
          <a:solidFill>
            <a:srgbClr val="3D8A8F"/>
          </a:solidFill>
          <a:ln w="12700">
            <a:solidFill>
              <a:srgbClr val="3D8A8F"/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Transformational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0EEA0AE0-F1D1-04DD-2BEC-8C2E097A8D79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56457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268B5-3C8A-CDB5-C974-6DBE0A093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EC2D75E-A772-155F-80DC-FB5C3B0BF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06737"/>
            <a:ext cx="14325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The Road Ahead: Leading VET into the Next Decade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4C0E58-41A3-B226-ED58-EF457687EDD7}"/>
              </a:ext>
            </a:extLst>
          </p:cNvPr>
          <p:cNvSpPr txBox="1"/>
          <p:nvPr/>
        </p:nvSpPr>
        <p:spPr>
          <a:xfrm>
            <a:off x="2667000" y="3162300"/>
            <a:ext cx="127254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VET </a:t>
            </a:r>
            <a:r>
              <a:rPr lang="en-US" sz="2400" dirty="0" err="1">
                <a:solidFill>
                  <a:srgbClr val="30527C"/>
                </a:solidFill>
                <a:latin typeface="DM Sans"/>
              </a:rPr>
              <a:t>centres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do not succeed or fail based on equipment and curricula alone</a:t>
            </a:r>
          </a:p>
          <a:p>
            <a:endParaRPr lang="en-US" sz="2400" dirty="0">
              <a:solidFill>
                <a:srgbClr val="30527C"/>
              </a:solidFill>
              <a:latin typeface="DM Sans"/>
            </a:endParaRPr>
          </a:p>
          <a:p>
            <a:r>
              <a:rPr lang="en-US" sz="2400" b="1" dirty="0">
                <a:solidFill>
                  <a:srgbClr val="30527C"/>
                </a:solidFill>
                <a:latin typeface="DM Sans"/>
              </a:rPr>
              <a:t>Success requires: </a:t>
            </a:r>
            <a:endParaRPr lang="en-US" sz="2400" dirty="0">
              <a:solidFill>
                <a:srgbClr val="30527C"/>
              </a:solidFill>
              <a:latin typeface="DM Sans"/>
            </a:endParaRP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Leaders with clear vision, management teams with strong systems, and governance structures that bring all stakeholders into the conversation</a:t>
            </a:r>
          </a:p>
          <a:p>
            <a:pPr marL="0" indent="0">
              <a:buNone/>
            </a:pPr>
            <a:endParaRPr lang="en-US" sz="2400" b="1" dirty="0">
              <a:solidFill>
                <a:srgbClr val="30527C"/>
              </a:solidFill>
              <a:latin typeface="DM Sans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30527C"/>
                </a:solidFill>
                <a:latin typeface="DM Sans"/>
              </a:rPr>
              <a:t>VET is already proving its value: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80% of VET graduates employed in 2024 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65.2% of recent VET graduates experienced work-based learning</a:t>
            </a:r>
          </a:p>
          <a:p>
            <a:endParaRPr lang="en-US" sz="2400" dirty="0">
              <a:solidFill>
                <a:srgbClr val="30527C"/>
              </a:solidFill>
              <a:latin typeface="DM Sans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30527C"/>
                </a:solidFill>
                <a:latin typeface="DM Sans"/>
              </a:rPr>
              <a:t>Reaching the next level requires: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Closing the digital skills gap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Meeting the 82% employability target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Scaling learner mobility to 12%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Leading and managing VET </a:t>
            </a:r>
            <a:r>
              <a:rPr lang="en-US" sz="2400" dirty="0" err="1">
                <a:solidFill>
                  <a:srgbClr val="30527C"/>
                </a:solidFill>
                <a:latin typeface="DM Sans"/>
              </a:rPr>
              <a:t>centres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with the same ambition and professionalism as the best </a:t>
            </a:r>
            <a:r>
              <a:rPr lang="en-US" sz="2400" dirty="0" err="1">
                <a:solidFill>
                  <a:srgbClr val="30527C"/>
                </a:solidFill>
                <a:latin typeface="DM Sans"/>
              </a:rPr>
              <a:t>organisations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in any sector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B51CC3B-16B5-8716-0570-097DA08CCD2B}"/>
              </a:ext>
            </a:extLst>
          </p:cNvPr>
          <p:cNvCxnSpPr/>
          <p:nvPr/>
        </p:nvCxnSpPr>
        <p:spPr>
          <a:xfrm>
            <a:off x="1562100" y="4533900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texto 4">
            <a:extLst>
              <a:ext uri="{FF2B5EF4-FFF2-40B4-BE49-F238E27FC236}">
                <a16:creationId xmlns:a16="http://schemas.microsoft.com/office/drawing/2014/main" id="{899BBC1E-5EA7-FDDF-A769-8C92B21C2CFF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46017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7C2C-0F70-0570-140C-D037E8FC7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4DFFE1C-69B2-B54F-384C-12F9C5231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06737"/>
            <a:ext cx="14325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Recommended EU Resources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861857C-5E05-68DC-82A6-3E9CC4F82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3238500"/>
            <a:ext cx="12573000" cy="5410200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fontAlgn="base"/>
            <a:r>
              <a:rPr lang="en-US" b="1" u="sng" dirty="0">
                <a:solidFill>
                  <a:srgbClr val="30527C"/>
                </a:solidFill>
                <a:latin typeface="DM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Skills Agenda (2020):</a:t>
            </a:r>
            <a:r>
              <a:rPr lang="en-US" b="1" dirty="0">
                <a:solidFill>
                  <a:srgbClr val="30527C"/>
                </a:solidFill>
                <a:latin typeface="DM Sans"/>
              </a:rPr>
              <a:t> </a:t>
            </a:r>
            <a:r>
              <a:rPr lang="en-US" dirty="0">
                <a:solidFill>
                  <a:srgbClr val="30527C"/>
                </a:solidFill>
                <a:latin typeface="DM Sans"/>
              </a:rPr>
              <a:t>the EU’s five-year plan for helping individuals and businesses develop and use skills relevant to the green and digital transitions. </a:t>
            </a:r>
          </a:p>
          <a:p>
            <a:pPr fontAlgn="base"/>
            <a:r>
              <a:rPr lang="en-US" b="1" u="sng" dirty="0">
                <a:solidFill>
                  <a:srgbClr val="30527C"/>
                </a:solidFill>
                <a:latin typeface="DM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Compass 2030:</a:t>
            </a:r>
            <a:r>
              <a:rPr lang="en-US" b="1" dirty="0">
                <a:solidFill>
                  <a:srgbClr val="30527C"/>
                </a:solidFill>
                <a:latin typeface="DM Sans"/>
              </a:rPr>
              <a:t> </a:t>
            </a:r>
            <a:r>
              <a:rPr lang="en-US" dirty="0">
                <a:solidFill>
                  <a:srgbClr val="30527C"/>
                </a:solidFill>
                <a:latin typeface="DM Sans"/>
              </a:rPr>
              <a:t>the EU’s vision for Europe’s digital transformation, including the target of 80% of adults having basic digital skills. </a:t>
            </a:r>
          </a:p>
          <a:p>
            <a:pPr fontAlgn="base"/>
            <a:r>
              <a:rPr lang="en-US" b="1" u="sng" dirty="0">
                <a:solidFill>
                  <a:srgbClr val="30527C"/>
                </a:solidFill>
                <a:latin typeface="DM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EQAVET Framework:</a:t>
            </a:r>
            <a:r>
              <a:rPr lang="en-US" b="1" dirty="0">
                <a:solidFill>
                  <a:srgbClr val="30527C"/>
                </a:solidFill>
                <a:latin typeface="DM Sans"/>
              </a:rPr>
              <a:t> </a:t>
            </a:r>
            <a:r>
              <a:rPr lang="en-US" dirty="0">
                <a:solidFill>
                  <a:srgbClr val="30527C"/>
                </a:solidFill>
                <a:latin typeface="DM Sans"/>
              </a:rPr>
              <a:t>the European Quality Assurance in Vocational Education and Training reference framework, supporting the Plan-Do-Check-Act cycle at system and provider level. </a:t>
            </a:r>
          </a:p>
          <a:p>
            <a:pPr fontAlgn="base"/>
            <a:r>
              <a:rPr lang="en-US" b="1" u="sng" dirty="0">
                <a:solidFill>
                  <a:srgbClr val="30527C"/>
                </a:solidFill>
                <a:latin typeface="DM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Erasmus+ </a:t>
            </a:r>
            <a:r>
              <a:rPr lang="en-US" b="1" u="sng" dirty="0" err="1">
                <a:solidFill>
                  <a:srgbClr val="30527C"/>
                </a:solidFill>
                <a:latin typeface="DM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Programme</a:t>
            </a:r>
            <a:r>
              <a:rPr lang="en-US" b="1" dirty="0">
                <a:solidFill>
                  <a:srgbClr val="30527C"/>
                </a:solidFill>
                <a:latin typeface="DM Sans"/>
              </a:rPr>
              <a:t>: </a:t>
            </a:r>
            <a:r>
              <a:rPr lang="en-US" dirty="0">
                <a:solidFill>
                  <a:srgbClr val="30527C"/>
                </a:solidFill>
                <a:latin typeface="DM Sans"/>
              </a:rPr>
              <a:t>the EU’s </a:t>
            </a:r>
            <a:r>
              <a:rPr lang="en-US" dirty="0" err="1">
                <a:solidFill>
                  <a:srgbClr val="30527C"/>
                </a:solidFill>
                <a:latin typeface="DM Sans"/>
              </a:rPr>
              <a:t>programme</a:t>
            </a:r>
            <a:r>
              <a:rPr lang="en-US" dirty="0">
                <a:solidFill>
                  <a:srgbClr val="30527C"/>
                </a:solidFill>
                <a:latin typeface="DM Sans"/>
              </a:rPr>
              <a:t> for education, training, youth, and sport, offering mobility and cooperation opportunities for VET staff and learners. </a:t>
            </a:r>
          </a:p>
          <a:p>
            <a:pPr fontAlgn="base"/>
            <a:r>
              <a:rPr lang="en-US" b="1" u="sng" dirty="0" err="1">
                <a:solidFill>
                  <a:srgbClr val="30527C"/>
                </a:solidFill>
                <a:latin typeface="DM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Centres</a:t>
            </a:r>
            <a:r>
              <a:rPr lang="en-US" b="1" u="sng" dirty="0">
                <a:solidFill>
                  <a:srgbClr val="30527C"/>
                </a:solidFill>
                <a:latin typeface="DM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of Vocational Excellence (</a:t>
            </a:r>
            <a:r>
              <a:rPr lang="en-US" b="1" u="sng" dirty="0" err="1">
                <a:solidFill>
                  <a:srgbClr val="30527C"/>
                </a:solidFill>
                <a:latin typeface="DM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CoVEs</a:t>
            </a:r>
            <a:r>
              <a:rPr lang="en-US" b="1" u="sng" dirty="0">
                <a:solidFill>
                  <a:srgbClr val="30527C"/>
                </a:solidFill>
                <a:latin typeface="DM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b="1" dirty="0">
                <a:solidFill>
                  <a:srgbClr val="30527C"/>
                </a:solidFill>
                <a:latin typeface="DM Sans"/>
              </a:rPr>
              <a:t>: </a:t>
            </a:r>
            <a:r>
              <a:rPr lang="en-US" dirty="0">
                <a:solidFill>
                  <a:srgbClr val="30527C"/>
                </a:solidFill>
                <a:latin typeface="DM Sans"/>
              </a:rPr>
              <a:t>a European initiative connecting VET providers with local innovation ecosystems for regional development and excellence. </a:t>
            </a:r>
          </a:p>
          <a:p>
            <a:pPr fontAlgn="base"/>
            <a:r>
              <a:rPr lang="en-US" b="1" u="sng" dirty="0">
                <a:solidFill>
                  <a:srgbClr val="30527C"/>
                </a:solidFill>
                <a:latin typeface="DM Sans"/>
              </a:rPr>
              <a:t>European Alliance for Apprenticeships (EAfA):</a:t>
            </a:r>
            <a:r>
              <a:rPr lang="en-US" b="1" dirty="0">
                <a:solidFill>
                  <a:srgbClr val="30527C"/>
                </a:solidFill>
                <a:latin typeface="DM Sans"/>
              </a:rPr>
              <a:t> </a:t>
            </a:r>
            <a:r>
              <a:rPr lang="en-US" dirty="0">
                <a:solidFill>
                  <a:srgbClr val="30527C"/>
                </a:solidFill>
                <a:latin typeface="DM Sans"/>
              </a:rPr>
              <a:t>a multi-stakeholder platform aimed at strengthening the quality, supply, and image of apprenticeships across Europe.</a:t>
            </a:r>
            <a:r>
              <a:rPr lang="en-US" dirty="0">
                <a:solidFill>
                  <a:srgbClr val="30527C"/>
                </a:solidFill>
                <a:latin typeface="+mn-lt"/>
              </a:rPr>
              <a:t> </a:t>
            </a: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0EAAE0E0-7C05-1104-569F-424EB64B0A24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022497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0719A26-E408-5AEB-8D86-5655DFBD9E73}"/>
              </a:ext>
            </a:extLst>
          </p:cNvPr>
          <p:cNvSpPr txBox="1">
            <a:spLocks/>
          </p:cNvSpPr>
          <p:nvPr/>
        </p:nvSpPr>
        <p:spPr>
          <a:xfrm>
            <a:off x="1905000" y="342900"/>
            <a:ext cx="1600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sz="4400" dirty="0" err="1"/>
              <a:t>Why</a:t>
            </a:r>
            <a:r>
              <a:rPr lang="es-ES" sz="4400" dirty="0"/>
              <a:t> </a:t>
            </a:r>
            <a:r>
              <a:rPr lang="es-ES" sz="4400" dirty="0" err="1"/>
              <a:t>Leadership</a:t>
            </a:r>
            <a:r>
              <a:rPr lang="es-ES" sz="4400" dirty="0"/>
              <a:t> &amp; Management Are </a:t>
            </a:r>
            <a:r>
              <a:rPr lang="es-ES" sz="4400" dirty="0" err="1"/>
              <a:t>of</a:t>
            </a:r>
            <a:r>
              <a:rPr lang="es-ES" sz="4400" dirty="0"/>
              <a:t> </a:t>
            </a:r>
            <a:r>
              <a:rPr lang="es-ES" sz="4400" dirty="0" err="1"/>
              <a:t>Essence</a:t>
            </a:r>
            <a:endParaRPr lang="es-ES" sz="4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175639-6646-252B-4B1F-CD5F90DE8CF9}"/>
              </a:ext>
            </a:extLst>
          </p:cNvPr>
          <p:cNvSpPr txBox="1">
            <a:spLocks/>
          </p:cNvSpPr>
          <p:nvPr/>
        </p:nvSpPr>
        <p:spPr>
          <a:xfrm>
            <a:off x="2743200" y="2476500"/>
            <a:ext cx="12877800" cy="405877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8000" dirty="0"/>
          </a:p>
          <a:p>
            <a:pPr>
              <a:lnSpc>
                <a:spcPct val="170000"/>
              </a:lnSpc>
            </a:pPr>
            <a:r>
              <a:rPr lang="en-US" sz="8000" b="1" dirty="0">
                <a:latin typeface="DM Sans"/>
              </a:rPr>
              <a:t>VET </a:t>
            </a:r>
            <a:r>
              <a:rPr lang="en-US" sz="8000" b="1" dirty="0" err="1">
                <a:latin typeface="DM Sans"/>
              </a:rPr>
              <a:t>centres</a:t>
            </a:r>
            <a:r>
              <a:rPr lang="en-US" sz="8000" b="1" dirty="0">
                <a:latin typeface="DM Sans"/>
              </a:rPr>
              <a:t> are mainstream institutions</a:t>
            </a:r>
            <a:endParaRPr lang="en-US" sz="8000" dirty="0">
              <a:latin typeface="DM Sans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dirty="0">
                <a:latin typeface="DM Sans"/>
              </a:rPr>
              <a:t>In 2023, 49.1% of all upper secondary students in the EU were enrolled in VET — 8.8 million learners (Eurostat, 2025).</a:t>
            </a:r>
          </a:p>
          <a:p>
            <a:pPr>
              <a:lnSpc>
                <a:spcPct val="170000"/>
              </a:lnSpc>
            </a:pPr>
            <a:r>
              <a:rPr lang="en-US" sz="8000" b="1" dirty="0">
                <a:latin typeface="DM Sans"/>
              </a:rPr>
              <a:t>The skills gap is widening</a:t>
            </a:r>
            <a:endParaRPr lang="en-US" sz="8000" dirty="0">
              <a:latin typeface="DM Sans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dirty="0">
                <a:latin typeface="DM Sans"/>
              </a:rPr>
              <a:t>77% of manufacturers cite lack of qualified candidates as their top hiring barrier; only 55.6% of EU adults have basic digital skills (target: 80% by 2030).</a:t>
            </a:r>
          </a:p>
          <a:p>
            <a:pPr>
              <a:lnSpc>
                <a:spcPct val="170000"/>
              </a:lnSpc>
            </a:pPr>
            <a:r>
              <a:rPr lang="en-US" sz="8000" b="1" dirty="0">
                <a:latin typeface="DM Sans"/>
              </a:rPr>
              <a:t>Leadership vs. Management</a:t>
            </a:r>
            <a:endParaRPr lang="en-US" sz="8000" dirty="0">
              <a:latin typeface="DM Sans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dirty="0">
                <a:latin typeface="DM Sans"/>
              </a:rPr>
              <a:t>Leadership sets the direction (the “Where”). Management makes it happen (the “How”). High-performing VET </a:t>
            </a:r>
            <a:r>
              <a:rPr lang="en-US" sz="8000" dirty="0" err="1">
                <a:latin typeface="DM Sans"/>
              </a:rPr>
              <a:t>centres</a:t>
            </a:r>
            <a:r>
              <a:rPr lang="en-US" sz="8000" dirty="0">
                <a:latin typeface="DM Sans"/>
              </a:rPr>
              <a:t> need both.</a:t>
            </a:r>
          </a:p>
          <a:p>
            <a:pPr>
              <a:lnSpc>
                <a:spcPct val="170000"/>
              </a:lnSpc>
            </a:pPr>
            <a:r>
              <a:rPr lang="en-US" sz="8000" b="1" dirty="0">
                <a:latin typeface="DM Sans"/>
              </a:rPr>
              <a:t>Leadership makes the difference</a:t>
            </a:r>
            <a:endParaRPr lang="en-US" sz="8000" dirty="0">
              <a:latin typeface="DM Sans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dirty="0">
                <a:latin typeface="DM Sans"/>
              </a:rPr>
              <a:t>Institutions that close skills gaps do so because they are led with clarity and managed with purpose.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9600" b="1" dirty="0">
                <a:latin typeface="DM Sans"/>
              </a:rPr>
              <a:t> </a:t>
            </a:r>
            <a:endParaRPr lang="en-US" sz="9600" dirty="0">
              <a:latin typeface="DM Sans"/>
            </a:endParaRPr>
          </a:p>
          <a:p>
            <a:endParaRPr lang="es-ES" dirty="0"/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79F494AB-1135-4BA4-4E12-06F28E19E4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15800" y="9731375"/>
            <a:ext cx="4495800" cy="365125"/>
          </a:xfrm>
        </p:spPr>
        <p:txBody>
          <a:bodyPr/>
          <a:lstStyle/>
          <a:p>
            <a:r>
              <a:rPr lang="es-ES" b="1" dirty="0"/>
              <a:t>Pillar 3: </a:t>
            </a:r>
            <a:r>
              <a:rPr lang="es-ES" b="1" dirty="0" err="1"/>
              <a:t>Leadership</a:t>
            </a:r>
            <a:r>
              <a:rPr lang="es-ES" b="1" dirty="0"/>
              <a:t> and Management</a:t>
            </a:r>
          </a:p>
        </p:txBody>
      </p:sp>
    </p:spTree>
    <p:extLst>
      <p:ext uri="{BB962C8B-B14F-4D97-AF65-F5344CB8AC3E}">
        <p14:creationId xmlns:p14="http://schemas.microsoft.com/office/powerpoint/2010/main" val="225515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5719A97-43AB-5419-89E8-4EA0C5C36634}"/>
              </a:ext>
            </a:extLst>
          </p:cNvPr>
          <p:cNvSpPr txBox="1">
            <a:spLocks/>
          </p:cNvSpPr>
          <p:nvPr/>
        </p:nvSpPr>
        <p:spPr>
          <a:xfrm>
            <a:off x="2057400" y="495300"/>
            <a:ext cx="10591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 err="1"/>
              <a:t>Leadership</a:t>
            </a:r>
            <a:r>
              <a:rPr lang="es-ES" dirty="0"/>
              <a:t> vs. Management</a:t>
            </a: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C9671EE4-7C8B-EEE8-63E2-391D8FC75745}"/>
              </a:ext>
            </a:extLst>
          </p:cNvPr>
          <p:cNvSpPr/>
          <p:nvPr/>
        </p:nvSpPr>
        <p:spPr>
          <a:xfrm>
            <a:off x="3093596" y="2455189"/>
            <a:ext cx="5424643" cy="5078948"/>
          </a:xfrm>
          <a:prstGeom prst="rect">
            <a:avLst/>
          </a:prstGeom>
          <a:solidFill>
            <a:srgbClr val="FFFFFF"/>
          </a:solidFill>
          <a:ln w="25400">
            <a:solidFill>
              <a:srgbClr val="5C9E3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CE932EC5-DA9D-61CF-C3DC-570781AA0936}"/>
              </a:ext>
            </a:extLst>
          </p:cNvPr>
          <p:cNvSpPr/>
          <p:nvPr/>
        </p:nvSpPr>
        <p:spPr>
          <a:xfrm>
            <a:off x="9525000" y="2451583"/>
            <a:ext cx="5588357" cy="5076329"/>
          </a:xfrm>
          <a:prstGeom prst="rect">
            <a:avLst/>
          </a:prstGeom>
          <a:solidFill>
            <a:srgbClr val="FFFFFF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EE77F706-9C96-686D-FD9E-63FBD5B51CFD}"/>
              </a:ext>
            </a:extLst>
          </p:cNvPr>
          <p:cNvSpPr/>
          <p:nvPr/>
        </p:nvSpPr>
        <p:spPr>
          <a:xfrm>
            <a:off x="3761105" y="2183658"/>
            <a:ext cx="4023360" cy="438912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10252328-ABF4-FDDA-893B-3997EB7F4743}"/>
              </a:ext>
            </a:extLst>
          </p:cNvPr>
          <p:cNvSpPr/>
          <p:nvPr/>
        </p:nvSpPr>
        <p:spPr>
          <a:xfrm>
            <a:off x="4963561" y="220758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</a:t>
            </a:r>
            <a:endParaRPr lang="en-US" sz="2800" dirty="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A7960B7F-5DB5-CD3D-0A76-9E97FC2E585D}"/>
              </a:ext>
            </a:extLst>
          </p:cNvPr>
          <p:cNvSpPr/>
          <p:nvPr/>
        </p:nvSpPr>
        <p:spPr>
          <a:xfrm>
            <a:off x="4035425" y="3249890"/>
            <a:ext cx="3749040" cy="33375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ea typeface="Calibri"/>
                <a:cs typeface="Calibri"/>
              </a:rPr>
              <a:t>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Calibri" pitchFamily="34" charset="-122"/>
                <a:cs typeface="Calibri" pitchFamily="34" charset="-120"/>
              </a:rPr>
              <a:t>he ‘WHERE’</a:t>
            </a:r>
            <a:endParaRPr lang="en-US" sz="2000" b="1" i="0" u="none" strike="noStrike" kern="0" cap="none" spc="0" normalizeH="0" baseline="0" noProof="0" dirty="0">
              <a:ln>
                <a:noFill/>
              </a:ln>
              <a:solidFill>
                <a:srgbClr val="30527C"/>
              </a:solidFill>
              <a:effectLst/>
              <a:uLnTx/>
              <a:uFillTx/>
              <a:latin typeface="DM Sans"/>
              <a:ea typeface="Calibri" pitchFamily="34" charset="-122"/>
              <a:cs typeface="Calibri" pitchFamily="34" charset="-12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000" kern="0" dirty="0">
                <a:solidFill>
                  <a:srgbClr val="30527C"/>
                </a:solidFill>
                <a:latin typeface="DM Sans"/>
                <a:ea typeface="Calibri" pitchFamily="34" charset="-122"/>
                <a:cs typeface="Calibri" pitchFamily="34" charset="-120"/>
              </a:rPr>
              <a:t>Core focus: Vision, Direction, Influence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000" kern="0" dirty="0">
                <a:solidFill>
                  <a:srgbClr val="30527C"/>
                </a:solidFill>
                <a:latin typeface="DM Sans"/>
                <a:ea typeface="Calibri" pitchFamily="34" charset="-122"/>
                <a:cs typeface="Calibri" pitchFamily="34" charset="-120"/>
              </a:rPr>
              <a:t>Primary Goal: Deciding where the institution should go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000" kern="0" dirty="0">
                <a:solidFill>
                  <a:srgbClr val="30527C"/>
                </a:solidFill>
                <a:latin typeface="DM Sans"/>
                <a:ea typeface="Calibri" pitchFamily="34" charset="-122"/>
                <a:cs typeface="Calibri" pitchFamily="34" charset="-120"/>
              </a:rPr>
              <a:t>Actions: Inspiring change and setting strategy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000" kern="0" dirty="0">
                <a:solidFill>
                  <a:srgbClr val="30527C"/>
                </a:solidFill>
                <a:latin typeface="DM Sans"/>
                <a:ea typeface="Calibri" pitchFamily="34" charset="-122"/>
                <a:cs typeface="Calibri" pitchFamily="34" charset="-120"/>
              </a:rPr>
              <a:t>Alignment: Syncing with EU and national priorities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endParaRPr lang="en-US" sz="2000" kern="0" dirty="0">
              <a:solidFill>
                <a:srgbClr val="555555"/>
              </a:solidFill>
              <a:ea typeface="Calibri" pitchFamily="34" charset="-122"/>
              <a:cs typeface="Calibri" pitchFamily="34" charset="-12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5A939E5A-7C37-2056-21C1-463FE5D19491}"/>
              </a:ext>
            </a:extLst>
          </p:cNvPr>
          <p:cNvSpPr/>
          <p:nvPr/>
        </p:nvSpPr>
        <p:spPr>
          <a:xfrm>
            <a:off x="10403581" y="3234744"/>
            <a:ext cx="3866701" cy="33375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Calibri" pitchFamily="34" charset="-122"/>
                <a:cs typeface="Calibri" pitchFamily="34" charset="-120"/>
              </a:rPr>
              <a:t>The ‘HOW’</a:t>
            </a:r>
            <a:endParaRPr lang="en-US" sz="2000" b="1" i="0" u="none" strike="noStrike" kern="0" cap="none" spc="0" normalizeH="0" baseline="0" noProof="0" dirty="0">
              <a:ln>
                <a:noFill/>
              </a:ln>
              <a:solidFill>
                <a:srgbClr val="30527C"/>
              </a:solidFill>
              <a:effectLst/>
              <a:uLnTx/>
              <a:uFillTx/>
              <a:latin typeface="DM Sans"/>
              <a:ea typeface="Calibri" pitchFamily="34" charset="-122"/>
              <a:cs typeface="Calibri" pitchFamily="34" charset="-12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000" kern="0" dirty="0">
                <a:solidFill>
                  <a:srgbClr val="30527C"/>
                </a:solidFill>
                <a:latin typeface="DM Sans"/>
                <a:ea typeface="Calibri" pitchFamily="34" charset="-122"/>
                <a:cs typeface="Calibri" pitchFamily="34" charset="-120"/>
              </a:rPr>
              <a:t>Core focus: Control, </a:t>
            </a:r>
            <a:r>
              <a:rPr lang="en-US" sz="2000" kern="0" dirty="0" err="1">
                <a:solidFill>
                  <a:srgbClr val="30527C"/>
                </a:solidFill>
                <a:latin typeface="DM Sans"/>
                <a:ea typeface="Calibri" pitchFamily="34" charset="-122"/>
                <a:cs typeface="Calibri" pitchFamily="34" charset="-120"/>
              </a:rPr>
              <a:t>organisation</a:t>
            </a:r>
            <a:r>
              <a:rPr lang="en-US" sz="2000" kern="0" dirty="0">
                <a:solidFill>
                  <a:srgbClr val="30527C"/>
                </a:solidFill>
                <a:latin typeface="DM Sans"/>
                <a:ea typeface="Calibri" pitchFamily="34" charset="-122"/>
                <a:cs typeface="Calibri" pitchFamily="34" charset="-120"/>
              </a:rPr>
              <a:t> and oversight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000" kern="0" dirty="0">
                <a:solidFill>
                  <a:srgbClr val="30527C"/>
                </a:solidFill>
                <a:latin typeface="DM Sans"/>
                <a:ea typeface="Calibri"/>
                <a:cs typeface="Calibri"/>
              </a:rPr>
              <a:t>Primary Goal: Ensuring the institution actually gets there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000" kern="0" dirty="0">
                <a:solidFill>
                  <a:srgbClr val="30527C"/>
                </a:solidFill>
                <a:latin typeface="DM Sans"/>
                <a:ea typeface="Calibri"/>
                <a:cs typeface="Calibri"/>
              </a:rPr>
              <a:t>Actions: Allocating resources and maintaining quality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000" kern="0" dirty="0">
                <a:solidFill>
                  <a:srgbClr val="30527C"/>
                </a:solidFill>
                <a:latin typeface="DM Sans"/>
                <a:ea typeface="Calibri" pitchFamily="34" charset="-122"/>
                <a:cs typeface="Calibri" pitchFamily="34" charset="-120"/>
              </a:rPr>
              <a:t>Alignment: Managing daily operations and stakeholders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endParaRPr lang="en-US" sz="2000" kern="0" dirty="0">
              <a:solidFill>
                <a:srgbClr val="555555"/>
              </a:solidFill>
              <a:ea typeface="Calibri" pitchFamily="34" charset="-122"/>
              <a:cs typeface="Calibri" pitchFamily="34" charset="-12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Shape 7">
            <a:extLst>
              <a:ext uri="{FF2B5EF4-FFF2-40B4-BE49-F238E27FC236}">
                <a16:creationId xmlns:a16="http://schemas.microsoft.com/office/drawing/2014/main" id="{CE689257-0A58-E20B-6DE5-F0ED7ADC8D8A}"/>
              </a:ext>
            </a:extLst>
          </p:cNvPr>
          <p:cNvSpPr/>
          <p:nvPr/>
        </p:nvSpPr>
        <p:spPr>
          <a:xfrm>
            <a:off x="10572527" y="2220234"/>
            <a:ext cx="4023360" cy="454411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BBCEEB8B-E691-BA62-BDC1-7F781803D7C4}"/>
              </a:ext>
            </a:extLst>
          </p:cNvPr>
          <p:cNvSpPr/>
          <p:nvPr/>
        </p:nvSpPr>
        <p:spPr>
          <a:xfrm>
            <a:off x="11531612" y="2220234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9BF455-DE2B-56CC-FDAD-9D95D93CC5F2}"/>
              </a:ext>
            </a:extLst>
          </p:cNvPr>
          <p:cNvSpPr txBox="1"/>
          <p:nvPr/>
        </p:nvSpPr>
        <p:spPr>
          <a:xfrm>
            <a:off x="990599" y="7852225"/>
            <a:ext cx="1504460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>
                <a:solidFill>
                  <a:srgbClr val="30527C"/>
                </a:solidFill>
                <a:latin typeface="DM Sans"/>
              </a:rPr>
              <a:t>The Synergy for Success: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A high-performing VET </a:t>
            </a:r>
            <a:r>
              <a:rPr lang="en-US" sz="2400" dirty="0" err="1">
                <a:solidFill>
                  <a:srgbClr val="30527C"/>
                </a:solidFill>
                <a:latin typeface="DM Sans"/>
              </a:rPr>
              <a:t>centre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doesn't choose one over the other. It requires </a:t>
            </a:r>
            <a:r>
              <a:rPr lang="en-US" sz="2400" b="1" dirty="0">
                <a:solidFill>
                  <a:srgbClr val="30527C"/>
                </a:solidFill>
                <a:latin typeface="DM Sans"/>
              </a:rPr>
              <a:t>visionary leaders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to inspire the future and </a:t>
            </a:r>
            <a:r>
              <a:rPr lang="en-US" sz="2400" b="1" dirty="0">
                <a:solidFill>
                  <a:srgbClr val="30527C"/>
                </a:solidFill>
                <a:latin typeface="DM Sans"/>
              </a:rPr>
              <a:t>skilled managers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to handle the daily operational reality.</a:t>
            </a:r>
            <a:endParaRPr lang="el-GR" sz="2400" dirty="0">
              <a:solidFill>
                <a:srgbClr val="30527C"/>
              </a:solidFill>
            </a:endParaRP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4B00DCC2-5B47-0CFD-853C-22E4B9325D1B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04443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6ADBB5A-9DF7-5F31-43F5-DE39542DA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700088"/>
            <a:ext cx="12039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Why are Leadership and Management Important 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E2F02DD-36C4-FD3D-B9AD-D8B964420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2880518"/>
            <a:ext cx="13258800" cy="4525963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dirty="0">
              <a:latin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Navigating rapid change: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technology shifts and new occupations demand institutions that adapt instantly — through clear vision at the top and strong systems throughout.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Performance gaps remain: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80% of VET graduates entered employment in 2024 (a slight dip); learner mobility stands at 5.3% against a 2030 target of 12%.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Institutional quality starts with leadership: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curriculum relevance, staff development, and institutional resilience are all direct functions of how well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centre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is led and managed.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rgbClr val="30527C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Closing the skills gap requires deliberate management.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0527C"/>
                </a:solidFill>
                <a:effectLst/>
                <a:uLnTx/>
                <a:uFillTx/>
                <a:latin typeface="DM Sans"/>
                <a:ea typeface="+mn-ea"/>
                <a:cs typeface="+mn-cs"/>
              </a:rPr>
              <a:t> Continuous improvement — not reactive adjustment — is what keeps VET graduates competitive.</a:t>
            </a: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768BC061-D2DB-F208-338C-C27D556F0383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77853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23D05-67E3-78AC-E90F-578BC5326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3D49853-3180-2026-EFE3-9DED00477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429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Key Focus Areas for L&amp;M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ED55C316-0542-5671-BA21-F883309A5375}"/>
              </a:ext>
            </a:extLst>
          </p:cNvPr>
          <p:cNvSpPr/>
          <p:nvPr/>
        </p:nvSpPr>
        <p:spPr>
          <a:xfrm>
            <a:off x="838197" y="3989953"/>
            <a:ext cx="2594999" cy="2067947"/>
          </a:xfrm>
          <a:prstGeom prst="rect">
            <a:avLst/>
          </a:prstGeom>
          <a:solidFill>
            <a:srgbClr val="FFFFFF"/>
          </a:solidFill>
          <a:ln w="25400">
            <a:solidFill>
              <a:srgbClr val="E07B39"/>
            </a:solidFill>
            <a:prstDash val="solid"/>
          </a:ln>
        </p:spPr>
        <p:txBody>
          <a:bodyPr lIns="91440" tIns="45720" rIns="91440" bIns="45720" anchor="t"/>
          <a:lstStyle/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Defines long-term direction aligned with EU and regional priorities</a:t>
            </a:r>
            <a:endParaRPr lang="en-GB" sz="2400" dirty="0">
              <a:solidFill>
                <a:srgbClr val="30527C"/>
              </a:solidFill>
              <a:latin typeface="DM Sans" pitchFamily="2" charset="0"/>
            </a:endParaRPr>
          </a:p>
          <a:p>
            <a:endParaRPr lang="en-US" sz="2400" dirty="0">
              <a:latin typeface="DM Sans" pitchFamily="2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AB710050-CDF0-537F-E402-D734B4CF8C7A}"/>
              </a:ext>
            </a:extLst>
          </p:cNvPr>
          <p:cNvSpPr/>
          <p:nvPr/>
        </p:nvSpPr>
        <p:spPr>
          <a:xfrm>
            <a:off x="838200" y="3049812"/>
            <a:ext cx="2594998" cy="856164"/>
          </a:xfrm>
          <a:prstGeom prst="rect">
            <a:avLst/>
          </a:prstGeom>
          <a:solidFill>
            <a:srgbClr val="E07B39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1. Vision &amp; Strategy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3F8D9038-9A8C-CA88-3E6B-2F755305049E}"/>
              </a:ext>
            </a:extLst>
          </p:cNvPr>
          <p:cNvSpPr/>
          <p:nvPr/>
        </p:nvSpPr>
        <p:spPr>
          <a:xfrm>
            <a:off x="4229636" y="3991734"/>
            <a:ext cx="2594999" cy="2066165"/>
          </a:xfrm>
          <a:prstGeom prst="rect">
            <a:avLst/>
          </a:prstGeom>
          <a:solidFill>
            <a:srgbClr val="FFFFFF"/>
          </a:solidFill>
          <a:ln w="25400">
            <a:solidFill>
              <a:srgbClr val="3D8A8F"/>
            </a:solidFill>
            <a:prstDash val="solid"/>
          </a:ln>
        </p:spPr>
        <p:txBody>
          <a:bodyPr/>
          <a:lstStyle/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Engages staff, learners, and stakeholders in decision-making</a:t>
            </a:r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506DEA2D-BA3F-54A4-84C3-904909301575}"/>
              </a:ext>
            </a:extLst>
          </p:cNvPr>
          <p:cNvSpPr/>
          <p:nvPr/>
        </p:nvSpPr>
        <p:spPr>
          <a:xfrm>
            <a:off x="4229637" y="3049812"/>
            <a:ext cx="2594998" cy="856164"/>
          </a:xfrm>
          <a:prstGeom prst="rect">
            <a:avLst/>
          </a:prstGeom>
          <a:solidFill>
            <a:srgbClr val="3D8A8F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2. Inclusive Governance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18" name="Shape 12">
            <a:extLst>
              <a:ext uri="{FF2B5EF4-FFF2-40B4-BE49-F238E27FC236}">
                <a16:creationId xmlns:a16="http://schemas.microsoft.com/office/drawing/2014/main" id="{D6F63DA4-4687-7CD4-59DF-03CD2C881008}"/>
              </a:ext>
            </a:extLst>
          </p:cNvPr>
          <p:cNvSpPr/>
          <p:nvPr/>
        </p:nvSpPr>
        <p:spPr>
          <a:xfrm>
            <a:off x="7620216" y="3990029"/>
            <a:ext cx="2591545" cy="2066164"/>
          </a:xfrm>
          <a:prstGeom prst="rect">
            <a:avLst/>
          </a:prstGeom>
          <a:solidFill>
            <a:srgbClr val="FFFFFF"/>
          </a:solidFill>
          <a:ln w="25400">
            <a:solidFill>
              <a:srgbClr val="5C9E31"/>
            </a:solidFill>
            <a:prstDash val="solid"/>
          </a:ln>
        </p:spPr>
        <p:txBody>
          <a:bodyPr lIns="91440" tIns="45720" rIns="91440" bIns="45720" anchor="t"/>
          <a:lstStyle/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Supports adaptation to digital, green, and </a:t>
            </a:r>
            <a:r>
              <a:rPr lang="en-US" sz="2400" dirty="0" err="1">
                <a:solidFill>
                  <a:srgbClr val="30527C"/>
                </a:solidFill>
                <a:latin typeface="DM Sans" pitchFamily="2" charset="0"/>
              </a:rPr>
              <a:t>labour</a:t>
            </a:r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 market shifts</a:t>
            </a:r>
          </a:p>
        </p:txBody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C9B879DA-B4E3-45B2-6835-4CB60B4460A6}"/>
              </a:ext>
            </a:extLst>
          </p:cNvPr>
          <p:cNvSpPr/>
          <p:nvPr/>
        </p:nvSpPr>
        <p:spPr>
          <a:xfrm>
            <a:off x="7621074" y="3076815"/>
            <a:ext cx="2594998" cy="856164"/>
          </a:xfrm>
          <a:prstGeom prst="rect">
            <a:avLst/>
          </a:prstGeom>
          <a:solidFill>
            <a:srgbClr val="5C9E3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3. Change Management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A6935520-46A2-B5C9-2B7A-2A67C268A651}"/>
              </a:ext>
            </a:extLst>
          </p:cNvPr>
          <p:cNvSpPr/>
          <p:nvPr/>
        </p:nvSpPr>
        <p:spPr>
          <a:xfrm>
            <a:off x="11009059" y="3990028"/>
            <a:ext cx="2598449" cy="2066163"/>
          </a:xfrm>
          <a:prstGeom prst="rect">
            <a:avLst/>
          </a:prstGeom>
          <a:solidFill>
            <a:srgbClr val="FFFFFF"/>
          </a:solidFill>
          <a:ln w="25400">
            <a:solidFill>
              <a:srgbClr val="E07B39"/>
            </a:solidFill>
            <a:prstDash val="solid"/>
          </a:ln>
        </p:spPr>
        <p:txBody>
          <a:bodyPr lIns="91440" tIns="45720" rIns="91440" bIns="45720" anchor="t"/>
          <a:lstStyle/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Promotes CPD, recognition, and professional growth</a:t>
            </a:r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42B3A6A1-FED3-BF34-D6E4-736A5DAB978C}"/>
              </a:ext>
            </a:extLst>
          </p:cNvPr>
          <p:cNvSpPr/>
          <p:nvPr/>
        </p:nvSpPr>
        <p:spPr>
          <a:xfrm>
            <a:off x="11012511" y="3048831"/>
            <a:ext cx="2594998" cy="879299"/>
          </a:xfrm>
          <a:prstGeom prst="rect">
            <a:avLst/>
          </a:prstGeom>
          <a:solidFill>
            <a:srgbClr val="E07B39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4. Staff Empowerment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4057BC9-AC7F-771B-3C61-B1DEE3E249D2}"/>
              </a:ext>
            </a:extLst>
          </p:cNvPr>
          <p:cNvSpPr/>
          <p:nvPr/>
        </p:nvSpPr>
        <p:spPr>
          <a:xfrm>
            <a:off x="10149840" y="3933443"/>
            <a:ext cx="3254786" cy="38217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2000" dirty="0">
              <a:latin typeface="DM Sans" pitchFamily="2" charset="0"/>
            </a:endParaRPr>
          </a:p>
        </p:txBody>
      </p:sp>
      <p:sp>
        <p:nvSpPr>
          <p:cNvPr id="48" name="Shape 7">
            <a:extLst>
              <a:ext uri="{FF2B5EF4-FFF2-40B4-BE49-F238E27FC236}">
                <a16:creationId xmlns:a16="http://schemas.microsoft.com/office/drawing/2014/main" id="{892ECAF9-6A15-A46B-6003-CE19F3CC9524}"/>
              </a:ext>
            </a:extLst>
          </p:cNvPr>
          <p:cNvSpPr/>
          <p:nvPr/>
        </p:nvSpPr>
        <p:spPr>
          <a:xfrm>
            <a:off x="14304477" y="4026300"/>
            <a:ext cx="3383311" cy="1993618"/>
          </a:xfrm>
          <a:prstGeom prst="rect">
            <a:avLst/>
          </a:prstGeom>
          <a:solidFill>
            <a:srgbClr val="FFFFFF"/>
          </a:solidFill>
          <a:ln w="25400">
            <a:solidFill>
              <a:srgbClr val="3D8A8F"/>
            </a:solidFill>
            <a:prstDash val="solid"/>
          </a:ln>
        </p:spPr>
        <p:txBody>
          <a:bodyPr lIns="91440" tIns="45720" rIns="91440" bIns="45720" anchor="t"/>
          <a:lstStyle/>
          <a:p>
            <a:pPr algn="ctr"/>
            <a:r>
              <a:rPr lang="en-US" sz="2400" dirty="0">
                <a:solidFill>
                  <a:srgbClr val="30527C"/>
                </a:solidFill>
                <a:latin typeface="DM Sans" pitchFamily="2" charset="0"/>
              </a:rPr>
              <a:t>Uses data and KPIs to inform decisions and track performance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51" name="Text 10">
            <a:extLst>
              <a:ext uri="{FF2B5EF4-FFF2-40B4-BE49-F238E27FC236}">
                <a16:creationId xmlns:a16="http://schemas.microsoft.com/office/drawing/2014/main" id="{4C38D0C8-6EBF-8237-56C8-0FB3669B0A98}"/>
              </a:ext>
            </a:extLst>
          </p:cNvPr>
          <p:cNvSpPr/>
          <p:nvPr/>
        </p:nvSpPr>
        <p:spPr>
          <a:xfrm>
            <a:off x="14333454" y="3049812"/>
            <a:ext cx="3383311" cy="856164"/>
          </a:xfrm>
          <a:prstGeom prst="rect">
            <a:avLst/>
          </a:prstGeom>
          <a:solidFill>
            <a:srgbClr val="3D8A8F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DM Sans" pitchFamily="2" charset="0"/>
                <a:ea typeface="Calibri" pitchFamily="34" charset="-122"/>
                <a:cs typeface="Calibri" pitchFamily="34" charset="-120"/>
              </a:rPr>
              <a:t>5. Evidence-Based Management</a:t>
            </a:r>
            <a:endParaRPr lang="en-US" sz="2400" dirty="0">
              <a:latin typeface="DM Sans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13E1920-46A5-4CDF-B482-14AF0FB3DAFE}"/>
              </a:ext>
            </a:extLst>
          </p:cNvPr>
          <p:cNvSpPr txBox="1"/>
          <p:nvPr/>
        </p:nvSpPr>
        <p:spPr>
          <a:xfrm>
            <a:off x="2484647" y="7237188"/>
            <a:ext cx="122185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0527C"/>
                </a:solidFill>
                <a:latin typeface="DM Sans" pitchFamily="2" charset="0"/>
              </a:rPr>
              <a:t>Each focus area is assessed through specific KPIs presented in the next section</a:t>
            </a:r>
            <a:endParaRPr lang="es-ES" sz="2400" b="1" dirty="0">
              <a:solidFill>
                <a:srgbClr val="30527C"/>
              </a:solidFill>
              <a:latin typeface="DM Sans" pitchFamily="2" charset="0"/>
            </a:endParaRP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007912C5-4A78-5C78-9454-3EB58AAA49B4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888649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266D38-2B1C-6D5A-2210-3F95C2DCE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solidFill>
                  <a:srgbClr val="97B6B0"/>
                </a:solidFill>
              </a:rPr>
              <a:t>Vision and Strategy</a:t>
            </a:r>
            <a:endParaRPr lang="en-US" noProof="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F41FBD-4906-09A9-5B79-3374BCE3C4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54500" y="2401093"/>
            <a:ext cx="7380000" cy="533400"/>
          </a:xfrm>
          <a:solidFill>
            <a:srgbClr val="A7CAC3"/>
          </a:solidFill>
          <a:ln>
            <a:noFill/>
          </a:ln>
        </p:spPr>
        <p:txBody>
          <a:bodyPr/>
          <a:lstStyle/>
          <a:p>
            <a:pPr algn="ctr"/>
            <a:r>
              <a:rPr lang="en-US" noProof="0" dirty="0"/>
              <a:t>Key Principles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CBBAEFDE-215B-C669-741E-D4148BD6BCF5}"/>
              </a:ext>
            </a:extLst>
          </p:cNvPr>
          <p:cNvSpPr txBox="1">
            <a:spLocks/>
          </p:cNvSpPr>
          <p:nvPr/>
        </p:nvSpPr>
        <p:spPr>
          <a:xfrm>
            <a:off x="761999" y="2419350"/>
            <a:ext cx="7380000" cy="533400"/>
          </a:xfrm>
          <a:prstGeom prst="rect">
            <a:avLst/>
          </a:prstGeom>
          <a:solidFill>
            <a:srgbClr val="30527C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2800" b="1" kern="1200">
                <a:solidFill>
                  <a:srgbClr val="042D60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0" dirty="0">
                <a:solidFill>
                  <a:schemeClr val="bg1"/>
                </a:solidFill>
              </a:rPr>
              <a:t>What it means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C515311-B4BC-EC08-A304-7D9F63C1ABB2}"/>
              </a:ext>
            </a:extLst>
          </p:cNvPr>
          <p:cNvSpPr txBox="1">
            <a:spLocks/>
          </p:cNvSpPr>
          <p:nvPr/>
        </p:nvSpPr>
        <p:spPr>
          <a:xfrm>
            <a:off x="761999" y="3238500"/>
            <a:ext cx="7380000" cy="54633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  <a:buClr>
                <a:srgbClr val="30527C"/>
              </a:buClr>
            </a:pPr>
            <a:r>
              <a:rPr lang="en-US" noProof="0" dirty="0"/>
              <a:t>Defines long-term direction and purpose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rgbClr val="30527C"/>
              </a:buClr>
            </a:pPr>
            <a:r>
              <a:rPr lang="en-US" noProof="0" dirty="0"/>
              <a:t>Translates vision into actionable strategy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0285406B-3342-10FA-9EDD-7397E98EB1BC}"/>
              </a:ext>
            </a:extLst>
          </p:cNvPr>
          <p:cNvSpPr txBox="1">
            <a:spLocks/>
          </p:cNvSpPr>
          <p:nvPr/>
        </p:nvSpPr>
        <p:spPr>
          <a:xfrm>
            <a:off x="9468355" y="3238500"/>
            <a:ext cx="7380000" cy="54633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noProof="0" dirty="0"/>
              <a:t>Aligned with EU priorities</a:t>
            </a:r>
            <a:br>
              <a:rPr lang="en-US" noProof="0" dirty="0"/>
            </a:br>
            <a:r>
              <a:rPr lang="en-US" noProof="0" dirty="0"/>
              <a:t>(</a:t>
            </a:r>
            <a:r>
              <a:rPr lang="en-US" noProof="0" dirty="0">
                <a:hlinkClick r:id="rId2"/>
              </a:rPr>
              <a:t>Green Deal</a:t>
            </a:r>
            <a:r>
              <a:rPr lang="en-US" noProof="0" dirty="0"/>
              <a:t>, </a:t>
            </a:r>
            <a:r>
              <a:rPr lang="en-US" noProof="0" dirty="0">
                <a:hlinkClick r:id="rId3"/>
              </a:rPr>
              <a:t>Digital Compass</a:t>
            </a:r>
            <a:r>
              <a:rPr lang="en-US" noProof="0" dirty="0"/>
              <a:t>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noProof="0" dirty="0"/>
              <a:t>Data-based</a:t>
            </a:r>
            <a:br>
              <a:rPr lang="en-US" noProof="0" dirty="0"/>
            </a:br>
            <a:r>
              <a:rPr lang="en-US" noProof="0" dirty="0"/>
              <a:t>(</a:t>
            </a:r>
            <a:r>
              <a:rPr lang="en-US" noProof="0" dirty="0" err="1"/>
              <a:t>labour</a:t>
            </a:r>
            <a:r>
              <a:rPr lang="en-US" noProof="0" dirty="0"/>
              <a:t> market, learners, industry)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noProof="0" dirty="0"/>
              <a:t>Developed collaboratively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noProof="0" dirty="0"/>
              <a:t>Reviewed regularly (living document)</a:t>
            </a: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03D243C0-B68C-66A9-3C29-ED324E5EB7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15800" y="9731375"/>
            <a:ext cx="4495800" cy="365125"/>
          </a:xfrm>
        </p:spPr>
        <p:txBody>
          <a:bodyPr/>
          <a:lstStyle/>
          <a:p>
            <a:r>
              <a:rPr lang="es-ES" b="1" dirty="0"/>
              <a:t>Pillar 3: </a:t>
            </a:r>
            <a:r>
              <a:rPr lang="es-ES" b="1" dirty="0" err="1"/>
              <a:t>Leadership</a:t>
            </a:r>
            <a:r>
              <a:rPr lang="es-ES" b="1" dirty="0"/>
              <a:t> and Management</a:t>
            </a:r>
          </a:p>
        </p:txBody>
      </p:sp>
    </p:spTree>
    <p:extLst>
      <p:ext uri="{BB962C8B-B14F-4D97-AF65-F5344CB8AC3E}">
        <p14:creationId xmlns:p14="http://schemas.microsoft.com/office/powerpoint/2010/main" val="1876397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5F25D-F08F-DF57-E175-B1CBDDEBB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938643C-8E35-C355-442C-EAEF547C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429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Inclusive Governance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8996EC-05DF-19A1-8367-3095C73F4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3238500"/>
            <a:ext cx="13030200" cy="4800600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sz="2400" dirty="0">
              <a:solidFill>
                <a:srgbClr val="30527C"/>
              </a:solidFill>
              <a:latin typeface="+mn-lt"/>
            </a:endParaRP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Decisions shaped by all stakeholders, not just senior management — staff, learners, industry partners, and community </a:t>
            </a:r>
            <a:r>
              <a:rPr lang="en-US" sz="2400" dirty="0" err="1">
                <a:solidFill>
                  <a:srgbClr val="30527C"/>
                </a:solidFill>
                <a:latin typeface="DM Sans"/>
              </a:rPr>
              <a:t>organisations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all have a role.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Formal structures matter: advisory boards with employer representation, student councils, staff forums, and open feedback channels.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Consultation vs. co-creation: consultation gathers opinions before a decision; co-creation means stakeholders shape the decision itself — stronger buy-in, better outcomes.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Digital tools broaden participation: collaborative platforms and online consultation reach stakeholders who cannot attend in person.</a:t>
            </a:r>
          </a:p>
          <a:p>
            <a:endParaRPr lang="en-US" sz="1600" dirty="0">
              <a:latin typeface="DM Sans"/>
            </a:endParaRP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3A6CE43E-E1B1-B01A-DE67-5C4642A454BC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89627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37873-6AEA-EA58-A01A-F73CE35AE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FB0C287-AFAA-20F2-D82B-8D3D0DC3F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429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Change</a:t>
            </a:r>
            <a:r>
              <a:rPr lang="en-US" dirty="0"/>
              <a:t> </a:t>
            </a:r>
            <a:r>
              <a:rPr lang="en-US" dirty="0">
                <a:solidFill>
                  <a:srgbClr val="97B6B0"/>
                </a:solidFill>
              </a:rPr>
              <a:t>Management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9905323-0D33-1821-E64C-D0E828E88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3238500"/>
            <a:ext cx="13030200" cy="5486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dirty="0"/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Change in VET is constant, driven by the twin digital and green transition. Skills taught five years ago may already be partially obsolete.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Five leadership functions: communicate the why, engage stakeholders early, build cross-departmental coalitions, set milestones with clear ownership, monitor progress honestly.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Practical approach — start small: test new approaches in pilot projects, document lessons, refine before rolling out institution-wide.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Appoint change initiators: identify and support staff who can advocate for change at departmental level — no budget required, just recognition.</a:t>
            </a:r>
          </a:p>
          <a:p>
            <a:endParaRPr lang="en-US" dirty="0">
              <a:solidFill>
                <a:srgbClr val="30527C"/>
              </a:solidFill>
              <a:latin typeface="DM Sans"/>
            </a:endParaRP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F3E06644-CEB8-8E61-5922-7FBB6181D78E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8287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43F49-0B49-680A-87AD-3AAA4B3AA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36D3E0F-30F7-94E9-1BDA-B16DF7BCF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429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Staff Empowerment</a:t>
            </a:r>
            <a:endParaRPr dirty="0">
              <a:solidFill>
                <a:srgbClr val="97B6B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A3136DF-D5D5-3826-5FBB-B649D3429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880518"/>
            <a:ext cx="13106400" cy="4525963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sz="1600" dirty="0"/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Centre quality = people quality. Staff empowerment means giving educators the resources, time, and trust to develop professionally.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CPD across five domains: technical updates, pedagogical innovation, digital competence, leadership development, and cross-sectoral collaboration.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Erasmus+ mobility is a powerful CPD tool — job shadowing, international placements, professional courses. Most </a:t>
            </a:r>
            <a:r>
              <a:rPr lang="en-US" sz="2400" dirty="0" err="1">
                <a:solidFill>
                  <a:srgbClr val="30527C"/>
                </a:solidFill>
                <a:latin typeface="DM Sans"/>
              </a:rPr>
              <a:t>centres</a:t>
            </a:r>
            <a:r>
              <a:rPr lang="en-US" sz="2400" dirty="0">
                <a:solidFill>
                  <a:srgbClr val="30527C"/>
                </a:solidFill>
                <a:latin typeface="DM Sans"/>
              </a:rPr>
              <a:t> significantly underuse it.</a:t>
            </a:r>
          </a:p>
          <a:p>
            <a:r>
              <a:rPr lang="en-US" sz="2400" dirty="0">
                <a:solidFill>
                  <a:srgbClr val="30527C"/>
                </a:solidFill>
                <a:latin typeface="DM Sans"/>
              </a:rPr>
              <a:t>Recognition drives engagement. Individual development plans, peer observation, and regular CPD conversations increase participation rates by up to 22 percentage points (OECD, 2025).</a:t>
            </a:r>
          </a:p>
          <a:p>
            <a:endParaRPr sz="1600" dirty="0">
              <a:solidFill>
                <a:srgbClr val="30527C"/>
              </a:solidFill>
              <a:latin typeface="DM Sans"/>
            </a:endParaRP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500D94F6-F3B3-99FA-8CAC-DC96096F330F}"/>
              </a:ext>
            </a:extLst>
          </p:cNvPr>
          <p:cNvSpPr txBox="1">
            <a:spLocks/>
          </p:cNvSpPr>
          <p:nvPr/>
        </p:nvSpPr>
        <p:spPr>
          <a:xfrm>
            <a:off x="12115800" y="973137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44A46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Pillar 3: Leadership and Management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654946241"/>
      </p:ext>
    </p:extLst>
  </p:cSld>
  <p:clrMapOvr>
    <a:masterClrMapping/>
  </p:clrMapOvr>
</p:sld>
</file>

<file path=ppt/theme/theme1.xml><?xml version="1.0" encoding="utf-8"?>
<a:theme xmlns:a="http://schemas.openxmlformats.org/drawingml/2006/main" name="Main Titl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ction Divid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Green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 Green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tent Blue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ntent Blue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8D9C67F7F5B45AB220F1717414379" ma:contentTypeVersion="11" ma:contentTypeDescription="Create a new document." ma:contentTypeScope="" ma:versionID="13cf5097ca2c689711434695f6fb80ac">
  <xsd:schema xmlns:xsd="http://www.w3.org/2001/XMLSchema" xmlns:xs="http://www.w3.org/2001/XMLSchema" xmlns:p="http://schemas.microsoft.com/office/2006/metadata/properties" xmlns:ns2="ef7910ce-4b22-4a64-a6b3-4c4af67028b5" xmlns:ns3="ddda827c-5b93-4888-ba5f-e42b7a2c88ff" targetNamespace="http://schemas.microsoft.com/office/2006/metadata/properties" ma:root="true" ma:fieldsID="ce65cf1da3a16c260b8c5cf6e5996ae3" ns2:_="" ns3:_="">
    <xsd:import namespace="ef7910ce-4b22-4a64-a6b3-4c4af67028b5"/>
    <xsd:import namespace="ddda827c-5b93-4888-ba5f-e42b7a2c88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910ce-4b22-4a64-a6b3-4c4af67028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62c81a1-2f56-4b5f-9ac6-c4b2d6a85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a827c-5b93-4888-ba5f-e42b7a2c88f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a2ccbdd-d8c4-4591-be47-e0200d1aba8b}" ma:internalName="TaxCatchAll" ma:showField="CatchAllData" ma:web="ddda827c-5b93-4888-ba5f-e42b7a2c88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7910ce-4b22-4a64-a6b3-4c4af67028b5">
      <Terms xmlns="http://schemas.microsoft.com/office/infopath/2007/PartnerControls"/>
    </lcf76f155ced4ddcb4097134ff3c332f>
    <TaxCatchAll xmlns="ddda827c-5b93-4888-ba5f-e42b7a2c88ff" xsi:nil="true"/>
  </documentManagement>
</p:properties>
</file>

<file path=customXml/itemProps1.xml><?xml version="1.0" encoding="utf-8"?>
<ds:datastoreItem xmlns:ds="http://schemas.openxmlformats.org/officeDocument/2006/customXml" ds:itemID="{49AA80AD-2D28-4489-95DE-3BE7C40E3E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FCAA1E-CA8F-49CD-961D-D6B6650014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7910ce-4b22-4a64-a6b3-4c4af67028b5"/>
    <ds:schemaRef ds:uri="ddda827c-5b93-4888-ba5f-e42b7a2c88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9540DA-6169-4494-90C9-956EE15DCEA6}">
  <ds:schemaRefs>
    <ds:schemaRef ds:uri="http://schemas.microsoft.com/office/2006/metadata/properties"/>
    <ds:schemaRef ds:uri="http://schemas.microsoft.com/office/infopath/2007/PartnerControls"/>
    <ds:schemaRef ds:uri="ef7910ce-4b22-4a64-a6b3-4c4af67028b5"/>
    <ds:schemaRef ds:uri="ddda827c-5b93-4888-ba5f-e42b7a2c88f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3533</TotalTime>
  <Words>2196</Words>
  <Application>Microsoft Office PowerPoint</Application>
  <PresentationFormat>Custom</PresentationFormat>
  <Paragraphs>209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Calibri</vt:lpstr>
      <vt:lpstr>Aptos</vt:lpstr>
      <vt:lpstr>Arial</vt:lpstr>
      <vt:lpstr>DM Sans</vt:lpstr>
      <vt:lpstr>Now Bold</vt:lpstr>
      <vt:lpstr>Courier New</vt:lpstr>
      <vt:lpstr>Main Title</vt:lpstr>
      <vt:lpstr>Section Divider</vt:lpstr>
      <vt:lpstr>Content Green - Subtitle</vt:lpstr>
      <vt:lpstr>Content Green - Blank</vt:lpstr>
      <vt:lpstr>Content Blue - Subtitle</vt:lpstr>
      <vt:lpstr>Content Blue - Blank</vt:lpstr>
      <vt:lpstr>Pillar 3: Leadership and Management</vt:lpstr>
      <vt:lpstr>PowerPoint Presentation</vt:lpstr>
      <vt:lpstr>PowerPoint Presentation</vt:lpstr>
      <vt:lpstr>Why are Leadership and Management Important </vt:lpstr>
      <vt:lpstr>Key Focus Areas for L&amp;M</vt:lpstr>
      <vt:lpstr>Vision and Strategy</vt:lpstr>
      <vt:lpstr>Inclusive Governance</vt:lpstr>
      <vt:lpstr>Change Management</vt:lpstr>
      <vt:lpstr>Staff Empowerment</vt:lpstr>
      <vt:lpstr>Evidence-Based Management</vt:lpstr>
      <vt:lpstr>Self-Assessment Framework &amp; Scoring Scale</vt:lpstr>
      <vt:lpstr>Assessment Criteria – 10 KPIs</vt:lpstr>
      <vt:lpstr>Self-Assessment Scorecard &amp; Score Interpretation</vt:lpstr>
      <vt:lpstr>Transformation Pathways &amp; Practical Recommendations</vt:lpstr>
      <vt:lpstr> Transformation Pathways and Practical Recommendations</vt:lpstr>
      <vt:lpstr> Transformation Pathways and Practical Recommendations</vt:lpstr>
      <vt:lpstr>The Road Ahead: Leading VET into the Next Decade</vt:lpstr>
      <vt:lpstr>Recommended EU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Alberto</dc:title>
  <dc:creator>ALBERTO</dc:creator>
  <cp:lastModifiedBy>Gabriella Gabriel</cp:lastModifiedBy>
  <cp:revision>134</cp:revision>
  <dcterms:created xsi:type="dcterms:W3CDTF">2006-08-16T00:00:00Z</dcterms:created>
  <dcterms:modified xsi:type="dcterms:W3CDTF">2026-05-18T11:33:46Z</dcterms:modified>
  <dc:identifier>DAF_d76RYQ0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0x0101001908D9C67F7F5B45AB220F1717414379</vt:lpwstr>
  </property>
  <property fmtid="{D5CDD505-2E9C-101B-9397-08002B2CF9AE}" pid="3" name="MediaServiceImageTags">
    <vt:lpwstr/>
  </property>
</Properties>
</file>