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4"/>
    <p:sldMasterId id="2147483667" r:id="rId5"/>
    <p:sldMasterId id="2147483648" r:id="rId6"/>
    <p:sldMasterId id="2147483661" r:id="rId7"/>
    <p:sldMasterId id="2147483656" r:id="rId8"/>
    <p:sldMasterId id="2147483664" r:id="rId9"/>
  </p:sldMasterIdLst>
  <p:notesMasterIdLst>
    <p:notesMasterId r:id="rId26"/>
  </p:notesMasterIdLst>
  <p:handoutMasterIdLst>
    <p:handoutMasterId r:id="rId27"/>
  </p:handoutMasterIdLst>
  <p:sldIdLst>
    <p:sldId id="460" r:id="rId10"/>
    <p:sldId id="469" r:id="rId11"/>
    <p:sldId id="465" r:id="rId12"/>
    <p:sldId id="467" r:id="rId13"/>
    <p:sldId id="466" r:id="rId14"/>
    <p:sldId id="471" r:id="rId15"/>
    <p:sldId id="472" r:id="rId16"/>
    <p:sldId id="468" r:id="rId17"/>
    <p:sldId id="473" r:id="rId18"/>
    <p:sldId id="474" r:id="rId19"/>
    <p:sldId id="475" r:id="rId20"/>
    <p:sldId id="476" r:id="rId21"/>
    <p:sldId id="477" r:id="rId22"/>
    <p:sldId id="478" r:id="rId23"/>
    <p:sldId id="479" r:id="rId24"/>
    <p:sldId id="470" r:id="rId25"/>
  </p:sldIdLst>
  <p:sldSz cx="18288000" cy="10287000"/>
  <p:notesSz cx="6858000" cy="9144000"/>
  <p:embeddedFontLst>
    <p:embeddedFont>
      <p:font typeface="DM Sans" pitchFamily="2" charset="0"/>
      <p:regular r:id="rId28"/>
      <p:bold r:id="rId29"/>
      <p:italic r:id="rId30"/>
      <p:boldItalic r:id="rId31"/>
    </p:embeddedFont>
    <p:embeddedFont>
      <p:font typeface="Now Bold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B6B0"/>
    <a:srgbClr val="042D60"/>
    <a:srgbClr val="A7CAC3"/>
    <a:srgbClr val="A9CCC5"/>
    <a:srgbClr val="B4B4B4"/>
    <a:srgbClr val="B7CBBE"/>
    <a:srgbClr val="344A46"/>
    <a:srgbClr val="30527C"/>
    <a:srgbClr val="C4E5DB"/>
    <a:srgbClr val="7C9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08" autoAdjust="0"/>
    <p:restoredTop sz="96283" autoAdjust="0"/>
  </p:normalViewPr>
  <p:slideViewPr>
    <p:cSldViewPr>
      <p:cViewPr varScale="1">
        <p:scale>
          <a:sx n="56" d="100"/>
          <a:sy n="56" d="100"/>
        </p:scale>
        <p:origin x="56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411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5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FCF8926-51E4-DAB3-2EE9-7AA1501E96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3955D2-1D89-E927-24FE-F5DB362818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8D09E-D0C7-4473-A480-BD9139915595}" type="datetimeFigureOut">
              <a:rPr lang="es-ES" smtClean="0"/>
              <a:t>13/05/2026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5DF09F-59D5-8A43-26D7-853C096432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C24C9D-D6ED-4528-6F79-F6A12CBE82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D1723-94C4-47E2-8E15-A82B8FC4530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747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EF9F3-C35B-4C6E-91D2-B252836B3DB3}" type="datetimeFigureOut">
              <a:rPr lang="es-ES" smtClean="0"/>
              <a:t>13/05/2026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B3051-FD19-4F5D-8E47-C21ED752EF6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74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2AC531C-C1FC-70A2-17E0-08105A50C0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497763"/>
            <a:ext cx="17068800" cy="1989137"/>
          </a:xfrm>
          <a:prstGeom prst="rect">
            <a:avLst/>
          </a:prstGeom>
        </p:spPr>
        <p:txBody>
          <a:bodyPr anchor="ctr" anchorCtr="0"/>
          <a:lstStyle>
            <a:lvl1pPr algn="ctr">
              <a:defRPr sz="5400">
                <a:solidFill>
                  <a:srgbClr val="042D60"/>
                </a:solidFill>
                <a:latin typeface="Now Bold" panose="020B0604020202020204" charset="0"/>
              </a:defRPr>
            </a:lvl1pPr>
          </a:lstStyle>
          <a:p>
            <a:r>
              <a:rPr lang="es-ES" dirty="0" err="1"/>
              <a:t>Kick</a:t>
            </a:r>
            <a:r>
              <a:rPr lang="es-ES" dirty="0"/>
              <a:t>-off Meeting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C302B5-F66A-C1AC-0629-CE7EBF36A6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9000" y="9182100"/>
            <a:ext cx="3810000" cy="914401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>
                <a:solidFill>
                  <a:srgbClr val="042D60"/>
                </a:solidFill>
                <a:latin typeface="DM Sans" pitchFamily="2" charset="0"/>
              </a:defRPr>
            </a:lvl1pPr>
          </a:lstStyle>
          <a:p>
            <a:pPr lvl="0"/>
            <a:r>
              <a:rPr lang="es-ES" dirty="0"/>
              <a:t>DD </a:t>
            </a:r>
            <a:r>
              <a:rPr lang="es-ES" dirty="0" err="1"/>
              <a:t>Month</a:t>
            </a:r>
            <a:r>
              <a:rPr lang="es-ES" dirty="0"/>
              <a:t> 2026</a:t>
            </a:r>
          </a:p>
          <a:p>
            <a:pPr lvl="0"/>
            <a:r>
              <a:rPr lang="es-ES" dirty="0"/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173248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E7FF4E8C-E7C5-D0BF-C668-8071CACABE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485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0" y="1333500"/>
            <a:ext cx="9711446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5000" y="8496300"/>
            <a:ext cx="8610599" cy="838200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0" y="4152900"/>
            <a:ext cx="9711446" cy="533400"/>
          </a:xfrm>
          <a:prstGeom prst="rect">
            <a:avLst/>
          </a:prstGeo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41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69E133C2-457F-ED33-BE2C-AC8476CB95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9" name="Marcador de texto 13">
            <a:extLst>
              <a:ext uri="{FF2B5EF4-FFF2-40B4-BE49-F238E27FC236}">
                <a16:creationId xmlns:a16="http://schemas.microsoft.com/office/drawing/2014/main" id="{A46E1402-5840-710E-19D8-157B466212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85095932-D0BA-3305-3C2E-A3F179A1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257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9621E82E-A744-321E-1BF2-99E24DE10B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51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8BAF5EB9-1D60-573B-17B8-E628104B7B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4903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id="{DD2D077C-CF37-3145-BCE0-AE15E85AC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364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DABFF1AC-D9CC-E63B-AB7D-ABE3B30EF2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558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Texto&#10;&#10;El contenido generado por IA puede ser incorrecto.">
            <a:extLst>
              <a:ext uri="{FF2B5EF4-FFF2-40B4-BE49-F238E27FC236}">
                <a16:creationId xmlns:a16="http://schemas.microsoft.com/office/drawing/2014/main" id="{6FE20541-F8E4-9F97-16FB-7CC6876205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"/>
            <a:ext cx="4198127" cy="879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57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3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042D6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621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91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09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dasp.r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B10F4-FB94-2D9B-1BA8-B17A4D571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n-US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112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7908B-BE04-317F-F657-9CEFC3E39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solidFill>
                  <a:srgbClr val="97B6B0"/>
                </a:solidFill>
              </a:rPr>
            </a:br>
            <a:r>
              <a:rPr lang="en-US" dirty="0">
                <a:solidFill>
                  <a:srgbClr val="97B6B0"/>
                </a:solidFill>
              </a:rPr>
              <a:t>Culture Determines Whether Strategy Lives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D94509A-5E41-BBB5-62BA-FDCE3964F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43100"/>
            <a:ext cx="12326712" cy="687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FD0C30-0CB1-B0F5-6913-BACFCC535B4D}"/>
              </a:ext>
            </a:extLst>
          </p:cNvPr>
          <p:cNvSpPr txBox="1"/>
          <p:nvPr/>
        </p:nvSpPr>
        <p:spPr>
          <a:xfrm>
            <a:off x="13244513" y="4152900"/>
            <a:ext cx="9172574" cy="1846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Segoe UI Symbol" panose="020B0502040204020203" pitchFamily="34" charset="0"/>
              </a:rPr>
              <a:t>✔</a:t>
            </a: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Transparent leadership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Segoe UI Symbol" panose="020B0502040204020203" pitchFamily="34" charset="0"/>
              </a:rPr>
              <a:t>✔</a:t>
            </a: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Participatory governance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Segoe UI Symbol" panose="020B0502040204020203" pitchFamily="34" charset="0"/>
              </a:rPr>
              <a:t>✔</a:t>
            </a: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Cross-department collaboration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Segoe UI Symbol" panose="020B0502040204020203" pitchFamily="34" charset="0"/>
              </a:rPr>
              <a:t>✔</a:t>
            </a: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Inclusion &amp; diversity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Segoe UI Symbol" panose="020B0502040204020203" pitchFamily="34" charset="0"/>
              </a:rPr>
              <a:t>✔</a:t>
            </a: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Learning from failure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BDC8D31-2831-825B-3D5E-A31A85C82D2E}"/>
              </a:ext>
            </a:extLst>
          </p:cNvPr>
          <p:cNvSpPr txBox="1">
            <a:spLocks/>
          </p:cNvSpPr>
          <p:nvPr/>
        </p:nvSpPr>
        <p:spPr>
          <a:xfrm>
            <a:off x="10210800" y="8551683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tx1"/>
                </a:solidFill>
              </a:rPr>
              <a:t>created with the use of</a:t>
            </a:r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08B56386-D052-2699-4CE3-6039BC1FA9EC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243998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39DCD-9486-3FA3-9B1B-5CFC5C70C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solidFill>
                  <a:srgbClr val="97B6B0"/>
                </a:solidFill>
              </a:rPr>
            </a:br>
            <a:r>
              <a:rPr lang="en-US" dirty="0">
                <a:solidFill>
                  <a:srgbClr val="97B6B0"/>
                </a:solidFill>
              </a:rPr>
              <a:t>Resilience Requires Stability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E1FF778-967F-CB17-54F6-A7C757E9C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790700"/>
            <a:ext cx="12713940" cy="7092000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34AE60C-206B-61A7-0D13-D191431F1D34}"/>
              </a:ext>
            </a:extLst>
          </p:cNvPr>
          <p:cNvSpPr txBox="1">
            <a:spLocks/>
          </p:cNvSpPr>
          <p:nvPr/>
        </p:nvSpPr>
        <p:spPr>
          <a:xfrm>
            <a:off x="11430000" y="8594668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tx1"/>
                </a:solidFill>
              </a:rPr>
              <a:t>created with the use of</a:t>
            </a:r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0B80AD5B-3997-C258-32F4-B12C0E1748F7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582280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FC0F6-5B8A-810B-3F6C-B5BBA3ABE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solidFill>
                  <a:srgbClr val="97B6B0"/>
                </a:solidFill>
              </a:rPr>
            </a:br>
            <a:r>
              <a:rPr lang="en-US" dirty="0">
                <a:solidFill>
                  <a:srgbClr val="97B6B0"/>
                </a:solidFill>
              </a:rPr>
              <a:t>Measuring Institutional Capacity</a:t>
            </a:r>
            <a:br>
              <a:rPr lang="en-US" dirty="0">
                <a:solidFill>
                  <a:srgbClr val="97B6B0"/>
                </a:solidFill>
              </a:rPr>
            </a:br>
            <a:r>
              <a:rPr lang="en-US" dirty="0">
                <a:solidFill>
                  <a:srgbClr val="97B6B0"/>
                </a:solidFill>
              </a:rPr>
              <a:t>10 Key Performance Indicators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4298228-0B38-3875-CC03-7CE066D96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77571"/>
            <a:ext cx="13335000" cy="7438433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693DC65-6637-2E83-9A7A-5D1D09B81FE2}"/>
              </a:ext>
            </a:extLst>
          </p:cNvPr>
          <p:cNvSpPr txBox="1">
            <a:spLocks/>
          </p:cNvSpPr>
          <p:nvPr/>
        </p:nvSpPr>
        <p:spPr>
          <a:xfrm>
            <a:off x="11125200" y="891409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tx1"/>
                </a:solidFill>
              </a:rPr>
              <a:t>created with the use of</a:t>
            </a:r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92A3AB41-DFA2-9D3F-7AA4-D73B23673CFC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340457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36C74-C5A4-7089-A549-6AA901A0F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solidFill>
                  <a:srgbClr val="97B6B0"/>
                </a:solidFill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DB24BBAD-D923-7E80-A8A1-4F8CD04112C4}"/>
              </a:ext>
            </a:extLst>
          </p:cNvPr>
          <p:cNvSpPr txBox="1">
            <a:spLocks/>
          </p:cNvSpPr>
          <p:nvPr/>
        </p:nvSpPr>
        <p:spPr>
          <a:xfrm>
            <a:off x="10972800" y="9566115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BD7E57-7223-1C0A-188B-42AAD18A3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11163"/>
            <a:ext cx="13792200" cy="891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05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A783C-AC48-E225-C52C-B54B0D3C8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b="1" kern="0" spc="-58" dirty="0">
                <a:solidFill>
                  <a:srgbClr val="97B6B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</a:br>
            <a:r>
              <a:rPr lang="en-US" b="1" kern="0" spc="-58" dirty="0">
                <a:solidFill>
                  <a:srgbClr val="97B6B0"/>
                </a:solidFill>
                <a:ea typeface="Urbanist" pitchFamily="34" charset="-122"/>
                <a:cs typeface="Urbanist" pitchFamily="34" charset="-120"/>
              </a:rPr>
              <a:t>Practical Implementation</a:t>
            </a:r>
            <a:br>
              <a:rPr lang="en-US" dirty="0">
                <a:solidFill>
                  <a:srgbClr val="97B6B0"/>
                </a:solidFill>
              </a:rPr>
            </a:br>
            <a:endParaRPr lang="en-US" dirty="0">
              <a:solidFill>
                <a:srgbClr val="97B6B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A91BA-6CE9-167A-ECEB-69AB9D96AE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05700" y="1846619"/>
            <a:ext cx="9220200" cy="5334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Now Bold" panose="020B0604020202020204" charset="0"/>
              </a:rPr>
              <a:t>How to Use the Tool</a:t>
            </a:r>
          </a:p>
          <a:p>
            <a:endParaRPr lang="en-US" dirty="0"/>
          </a:p>
        </p:txBody>
      </p:sp>
      <p:pic>
        <p:nvPicPr>
          <p:cNvPr id="5" name="Image 6" descr="preencoded.png">
            <a:extLst>
              <a:ext uri="{FF2B5EF4-FFF2-40B4-BE49-F238E27FC236}">
                <a16:creationId xmlns:a16="http://schemas.microsoft.com/office/drawing/2014/main" id="{EEB0A700-8186-DEB1-2442-8584C9888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98895"/>
            <a:ext cx="5857875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80CB82-D48E-7258-3771-3D3DC41CD76F}"/>
              </a:ext>
            </a:extLst>
          </p:cNvPr>
          <p:cNvSpPr txBox="1"/>
          <p:nvPr/>
        </p:nvSpPr>
        <p:spPr>
          <a:xfrm>
            <a:off x="7153276" y="2550239"/>
            <a:ext cx="91725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800" dirty="0">
                <a:latin typeface="DM Sans" pitchFamily="2" charset="0"/>
              </a:rPr>
              <a:t>Internal assessment team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>
                <a:latin typeface="DM Sans" pitchFamily="2" charset="0"/>
              </a:rPr>
              <a:t>Individual scoring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>
                <a:latin typeface="DM Sans" pitchFamily="2" charset="0"/>
              </a:rPr>
              <a:t>Consensus workshop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>
                <a:latin typeface="DM Sans" pitchFamily="2" charset="0"/>
              </a:rPr>
              <a:t>Priority identification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>
                <a:latin typeface="DM Sans" pitchFamily="2" charset="0"/>
              </a:rPr>
              <a:t>Action plan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>
                <a:latin typeface="DM Sans" pitchFamily="2" charset="0"/>
              </a:rPr>
              <a:t>Annual reassessment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693FDD-16C2-0386-A2F3-F1A3423D7180}"/>
              </a:ext>
            </a:extLst>
          </p:cNvPr>
          <p:cNvSpPr txBox="1"/>
          <p:nvPr/>
        </p:nvSpPr>
        <p:spPr>
          <a:xfrm>
            <a:off x="11734800" y="5398115"/>
            <a:ext cx="9144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DM Sans" pitchFamily="2" charset="0"/>
              </a:rPr>
              <a:t>From Data to Strategy</a:t>
            </a:r>
          </a:p>
          <a:p>
            <a:endParaRPr lang="en-US" sz="2800" dirty="0">
              <a:latin typeface="DM Sans" pitchFamily="2" charset="0"/>
            </a:endParaRP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DM Sans" pitchFamily="2" charset="0"/>
              </a:rPr>
              <a:t>Dimension averages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DM Sans" pitchFamily="2" charset="0"/>
              </a:rPr>
              <a:t>Radar chart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DM Sans" pitchFamily="2" charset="0"/>
              </a:rPr>
              <a:t>Gap identification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DM Sans" pitchFamily="2" charset="0"/>
              </a:rPr>
              <a:t>Strategic prioritization</a:t>
            </a: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478D6653-9CAB-CC77-3F24-BACBC1C4B6A0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002774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258A-F8AC-6151-14A5-BA90F4303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b="1" kern="0" spc="-58" dirty="0">
                <a:solidFill>
                  <a:srgbClr val="97B6B0"/>
                </a:solidFill>
                <a:ea typeface="Urbanist" pitchFamily="34" charset="-122"/>
                <a:cs typeface="Urbanist" pitchFamily="34" charset="-120"/>
              </a:rPr>
            </a:br>
            <a:r>
              <a:rPr lang="en-US" b="1" kern="0" spc="-58" dirty="0">
                <a:solidFill>
                  <a:srgbClr val="97B6B0"/>
                </a:solidFill>
                <a:ea typeface="Urbanist" pitchFamily="34" charset="-122"/>
                <a:cs typeface="Urbanist" pitchFamily="34" charset="-120"/>
              </a:rPr>
              <a:t>Conclusions &amp; Next Steps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AD147-8C0A-3B3A-21F6-320B43E78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Now Bold" panose="020B0604020202020204" charset="0"/>
                <a:ea typeface="Urbanist" pitchFamily="34" charset="-122"/>
                <a:cs typeface="Urbanist" pitchFamily="34" charset="-120"/>
              </a:rPr>
              <a:t>    </a:t>
            </a:r>
            <a:r>
              <a:rPr lang="en-US" dirty="0">
                <a:solidFill>
                  <a:srgbClr val="97B6B0"/>
                </a:solidFill>
                <a:ea typeface="Urbanist" pitchFamily="34" charset="-122"/>
                <a:cs typeface="Urbanist" pitchFamily="34" charset="-120"/>
              </a:rPr>
              <a:t>The Path Forward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A767EE-E774-592E-3126-6E5A9215480A}"/>
              </a:ext>
            </a:extLst>
          </p:cNvPr>
          <p:cNvSpPr txBox="1"/>
          <p:nvPr/>
        </p:nvSpPr>
        <p:spPr>
          <a:xfrm>
            <a:off x="457200" y="3086100"/>
            <a:ext cx="15468600" cy="4054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DM Sans" pitchFamily="2" charset="0"/>
                <a:ea typeface="Urbanist" pitchFamily="34" charset="-122"/>
                <a:cs typeface="Urbanist" pitchFamily="34" charset="-120"/>
              </a:rPr>
              <a:t>Transformation requires moving from reactive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latin typeface="DM Sans" pitchFamily="2" charset="0"/>
                <a:ea typeface="Urbanist" pitchFamily="34" charset="-122"/>
                <a:cs typeface="Urbanist" pitchFamily="34" charset="-120"/>
              </a:rPr>
              <a:t>projects to proactive modernization roadmaps:</a:t>
            </a:r>
          </a:p>
          <a:p>
            <a:pPr>
              <a:lnSpc>
                <a:spcPct val="150000"/>
              </a:lnSpc>
            </a:pPr>
            <a:endParaRPr lang="en-US" sz="3000" dirty="0">
              <a:latin typeface="DM Sans" pitchFamily="2" charset="0"/>
              <a:ea typeface="Urbanist" pitchFamily="34" charset="-122"/>
              <a:cs typeface="Urbanist" pitchFamily="34" charset="-120"/>
            </a:endParaRPr>
          </a:p>
          <a:p>
            <a:pPr>
              <a:lnSpc>
                <a:spcPts val="2400"/>
              </a:lnSpc>
            </a:pPr>
            <a:endParaRPr lang="en-US" sz="3000" dirty="0">
              <a:latin typeface="DM Sans" pitchFamily="2" charset="0"/>
              <a:ea typeface="Urbanist" pitchFamily="34" charset="-122"/>
              <a:cs typeface="Urbanist" pitchFamily="34" charset="-120"/>
            </a:endParaRPr>
          </a:p>
          <a:p>
            <a:pPr marL="800100" lvl="1" indent="-34290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en-US" sz="3000" dirty="0">
                <a:latin typeface="DM Sans" pitchFamily="2" charset="0"/>
                <a:ea typeface="Urbanist" pitchFamily="34" charset="-122"/>
                <a:cs typeface="Urbanist" pitchFamily="34" charset="-120"/>
              </a:rPr>
              <a:t>Mandatory industry placements for staff</a:t>
            </a:r>
          </a:p>
          <a:p>
            <a:pPr marL="800100" lvl="1" indent="-342900">
              <a:lnSpc>
                <a:spcPts val="2400"/>
              </a:lnSpc>
              <a:buFont typeface="Wingdings" panose="05000000000000000000" pitchFamily="2" charset="2"/>
              <a:buChar char="Ø"/>
            </a:pPr>
            <a:endParaRPr lang="en-US" sz="3000" dirty="0">
              <a:latin typeface="DM Sans" pitchFamily="2" charset="0"/>
              <a:ea typeface="Urbanist" pitchFamily="34" charset="-122"/>
              <a:cs typeface="Urbanist" pitchFamily="34" charset="-120"/>
            </a:endParaRPr>
          </a:p>
          <a:p>
            <a:pPr marL="800100" lvl="1" indent="-34290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en-US" sz="3000" dirty="0">
                <a:latin typeface="DM Sans" pitchFamily="2" charset="0"/>
                <a:ea typeface="Urbanist" pitchFamily="34" charset="-122"/>
                <a:cs typeface="Urbanist" pitchFamily="34" charset="-120"/>
              </a:rPr>
              <a:t>Diversified funding strategies</a:t>
            </a:r>
          </a:p>
          <a:p>
            <a:pPr marL="800100" lvl="1" indent="-342900">
              <a:lnSpc>
                <a:spcPts val="2400"/>
              </a:lnSpc>
              <a:buFont typeface="Wingdings" panose="05000000000000000000" pitchFamily="2" charset="2"/>
              <a:buChar char="Ø"/>
            </a:pPr>
            <a:endParaRPr lang="en-US" sz="3000" dirty="0">
              <a:latin typeface="DM Sans" pitchFamily="2" charset="0"/>
              <a:ea typeface="Urbanist" pitchFamily="34" charset="-122"/>
              <a:cs typeface="Urbanist" pitchFamily="34" charset="-120"/>
            </a:endParaRPr>
          </a:p>
          <a:p>
            <a:pPr marL="800100" lvl="1" indent="-34290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en-US" sz="3000" dirty="0">
                <a:latin typeface="DM Sans" pitchFamily="2" charset="0"/>
                <a:ea typeface="Urbanist" pitchFamily="34" charset="-122"/>
                <a:cs typeface="Urbanist" pitchFamily="34" charset="-120"/>
              </a:rPr>
              <a:t>Continuous </a:t>
            </a:r>
            <a:r>
              <a:rPr lang="en-US" sz="3000" dirty="0" err="1">
                <a:latin typeface="DM Sans" pitchFamily="2" charset="0"/>
                <a:ea typeface="Urbanist" pitchFamily="34" charset="-122"/>
                <a:cs typeface="Urbanist" pitchFamily="34" charset="-120"/>
              </a:rPr>
              <a:t>KPI</a:t>
            </a:r>
            <a:r>
              <a:rPr lang="en-US" sz="3000" dirty="0">
                <a:latin typeface="DM Sans" pitchFamily="2" charset="0"/>
                <a:ea typeface="Urbanist" pitchFamily="34" charset="-122"/>
                <a:cs typeface="Urbanist" pitchFamily="34" charset="-120"/>
              </a:rPr>
              <a:t> monitoring</a:t>
            </a:r>
            <a:endParaRPr lang="en-US" sz="3000" dirty="0">
              <a:latin typeface="DM Sans" pitchFamily="2" charset="0"/>
            </a:endParaRPr>
          </a:p>
        </p:txBody>
      </p:sp>
      <p:pic>
        <p:nvPicPr>
          <p:cNvPr id="7" name="Image 6" descr="preencoded.png">
            <a:extLst>
              <a:ext uri="{FF2B5EF4-FFF2-40B4-BE49-F238E27FC236}">
                <a16:creationId xmlns:a16="http://schemas.microsoft.com/office/drawing/2014/main" id="{AF78A20E-5C0F-CFE6-CF0C-21EF4160D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4554" y="1905870"/>
            <a:ext cx="5381246" cy="6300000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310301B-AB15-3B5E-2957-9574D2A5A9CC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018500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A9AF5-27CB-3DB5-9C8A-B3579E473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5194E-4F4C-9590-FC17-AD7D573295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27061E-4D5A-D35A-0FBF-5272148529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92200" y="9791700"/>
            <a:ext cx="4495800" cy="365125"/>
          </a:xfrm>
        </p:spPr>
        <p:txBody>
          <a:bodyPr/>
          <a:lstStyle/>
          <a:p>
            <a:r>
              <a:rPr lang="en-US" dirty="0">
                <a:solidFill>
                  <a:srgbClr val="042D60"/>
                </a:solidFill>
                <a:latin typeface="Now Bold" panose="020B0604020202020204" charset="0"/>
              </a:rPr>
              <a:t>Pillar 4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C6B91A8-C085-7A6C-7FBE-0073DD9B1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57200"/>
            <a:ext cx="16256000" cy="9067800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9EAD10B-7515-E118-C0DC-08FF94082974}"/>
              </a:ext>
            </a:extLst>
          </p:cNvPr>
          <p:cNvSpPr txBox="1">
            <a:spLocks/>
          </p:cNvSpPr>
          <p:nvPr/>
        </p:nvSpPr>
        <p:spPr>
          <a:xfrm>
            <a:off x="13411200" y="9293225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tx1"/>
                </a:solidFill>
              </a:rPr>
              <a:t>created with the use of</a:t>
            </a:r>
          </a:p>
        </p:txBody>
      </p:sp>
    </p:spTree>
    <p:extLst>
      <p:ext uri="{BB962C8B-B14F-4D97-AF65-F5344CB8AC3E}">
        <p14:creationId xmlns:p14="http://schemas.microsoft.com/office/powerpoint/2010/main" val="1804750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82D3DC-6353-D81B-C371-22F26E983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8496300"/>
            <a:ext cx="10363200" cy="838200"/>
          </a:xfrm>
        </p:spPr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Regional Economic Development Agency of </a:t>
            </a:r>
            <a:r>
              <a:rPr lang="en-US" dirty="0" err="1">
                <a:solidFill>
                  <a:srgbClr val="97B6B0"/>
                </a:solidFill>
              </a:rPr>
              <a:t>Šumadija</a:t>
            </a:r>
            <a:r>
              <a:rPr lang="en-US" dirty="0">
                <a:solidFill>
                  <a:srgbClr val="97B6B0"/>
                </a:solidFill>
              </a:rPr>
              <a:t> and </a:t>
            </a:r>
            <a:r>
              <a:rPr lang="en-US" dirty="0" err="1">
                <a:solidFill>
                  <a:srgbClr val="97B6B0"/>
                </a:solidFill>
              </a:rPr>
              <a:t>Pomoravlje</a:t>
            </a:r>
            <a:r>
              <a:rPr lang="en-US" dirty="0">
                <a:solidFill>
                  <a:srgbClr val="97B6B0"/>
                </a:solidFill>
              </a:rPr>
              <a:t> Ltd</a:t>
            </a:r>
          </a:p>
          <a:p>
            <a:r>
              <a:rPr lang="en-US" dirty="0" err="1">
                <a:solidFill>
                  <a:srgbClr val="97B6B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www.redasp.rs</a:t>
            </a:r>
            <a:endParaRPr lang="en-US" dirty="0">
              <a:solidFill>
                <a:srgbClr val="97B6B0"/>
              </a:solidFill>
            </a:endParaRPr>
          </a:p>
          <a:p>
            <a:br>
              <a:rPr lang="en-US" dirty="0"/>
            </a:br>
            <a:endParaRPr lang="en-US" dirty="0"/>
          </a:p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1E81A4-C8A6-1061-8D3A-E2FD933848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r"/>
            <a:r>
              <a:rPr lang="es-ES" altLang="en-US" dirty="0">
                <a:solidFill>
                  <a:srgbClr val="002060"/>
                </a:solidFill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        </a:t>
            </a:r>
            <a:r>
              <a:rPr lang="es-ES" altLang="en-US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</a:t>
            </a:r>
            <a:r>
              <a:rPr lang="es-ES" altLang="en-US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BUILDING</a:t>
            </a:r>
            <a:r>
              <a:rPr lang="es-ES" altLang="en-US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es-ES" altLang="en-US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es-ES" altLang="en-US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E7323A5-973D-9AF1-C510-5D121D9A73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577012" y="1805345"/>
            <a:ext cx="29706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6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6375" algn="l"/>
              </a:tabLst>
            </a:pPr>
            <a:r>
              <a:rPr kumimoji="0" lang="es-ES" altLang="en-US" b="1" i="0" u="none" strike="noStrike" cap="none" normalizeH="0" baseline="0" dirty="0">
                <a:ln>
                  <a:noFill/>
                </a:ln>
                <a:solidFill>
                  <a:srgbClr val="97B6B0"/>
                </a:solidFill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PILLAR 4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97B6B0"/>
              </a:solidFill>
              <a:effectLst/>
              <a:latin typeface="Now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429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2C276-3DF6-3272-7E7D-1180B3C57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00100"/>
            <a:ext cx="14325600" cy="1143000"/>
          </a:xfrm>
        </p:spPr>
        <p:txBody>
          <a:bodyPr/>
          <a:lstStyle/>
          <a:p>
            <a:r>
              <a:rPr lang="en-US" b="1" kern="0" spc="-58" dirty="0">
                <a:ea typeface="Urbanist" pitchFamily="34" charset="-122"/>
                <a:cs typeface="Urbanist" pitchFamily="34" charset="-120"/>
              </a:rPr>
              <a:t>Introduction to VET Transformation</a:t>
            </a:r>
            <a:br>
              <a:rPr lang="en-US" dirty="0">
                <a:solidFill>
                  <a:srgbClr val="002060"/>
                </a:solidFill>
              </a:rPr>
            </a:br>
            <a:endParaRPr lang="es-ES" dirty="0">
              <a:solidFill>
                <a:srgbClr val="00206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6C5DD96-941A-5DB0-3CA6-52F5B624A0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721460"/>
              </p:ext>
            </p:extLst>
          </p:nvPr>
        </p:nvGraphicFramePr>
        <p:xfrm>
          <a:off x="-8106" y="1638300"/>
          <a:ext cx="16535400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1800">
                  <a:extLst>
                    <a:ext uri="{9D8B030D-6E8A-4147-A177-3AD203B41FA5}">
                      <a16:colId xmlns:a16="http://schemas.microsoft.com/office/drawing/2014/main" val="2751609429"/>
                    </a:ext>
                  </a:extLst>
                </a:gridCol>
                <a:gridCol w="5511800">
                  <a:extLst>
                    <a:ext uri="{9D8B030D-6E8A-4147-A177-3AD203B41FA5}">
                      <a16:colId xmlns:a16="http://schemas.microsoft.com/office/drawing/2014/main" val="2139928329"/>
                    </a:ext>
                  </a:extLst>
                </a:gridCol>
                <a:gridCol w="5511800">
                  <a:extLst>
                    <a:ext uri="{9D8B030D-6E8A-4147-A177-3AD203B41FA5}">
                      <a16:colId xmlns:a16="http://schemas.microsoft.com/office/drawing/2014/main" val="1704405244"/>
                    </a:ext>
                  </a:extLst>
                </a:gridCol>
              </a:tblGrid>
              <a:tr h="6248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0" spc="-38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Now Bold" panose="020B0604020202020204" charset="0"/>
                          <a:ea typeface="Urbanist" pitchFamily="34" charset="-122"/>
                          <a:cs typeface="Urbanist" pitchFamily="34" charset="-120"/>
                        </a:rPr>
                        <a:t>              </a:t>
                      </a: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Strategic Evolution</a:t>
                      </a: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       Structured Reflection</a:t>
                      </a: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Utilizing the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VETInnovate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framework for institutional planning and continuous improvement.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Now Bold" panose="020B0604020202020204" charset="0"/>
                          <a:ea typeface="Urbanist" pitchFamily="34" charset="-122"/>
                          <a:cs typeface="Urbanist" pitchFamily="34" charset="-120"/>
                        </a:rPr>
                        <a:t>               </a:t>
                      </a: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Future Readiness</a:t>
                      </a: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  <a:latin typeface="Urbanist" pitchFamily="3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Now Bold" panose="020B0604020202020204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Empowering institutions to lead inclusive, digital, and green skills development across Europe.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359897"/>
                  </a:ext>
                </a:extLst>
              </a:tr>
            </a:tbl>
          </a:graphicData>
        </a:graphic>
      </p:graphicFrame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41D90CB-A76C-8145-181A-C6D1A6BCB5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72800" y="9342437"/>
            <a:ext cx="7162800" cy="144463"/>
          </a:xfrm>
        </p:spPr>
        <p:txBody>
          <a:bodyPr>
            <a:normAutofit fontScale="25000" lnSpcReduction="20000"/>
          </a:bodyPr>
          <a:lstStyle/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  <p:pic>
        <p:nvPicPr>
          <p:cNvPr id="9" name="Image 4" descr="preencoded.png">
            <a:extLst>
              <a:ext uri="{FF2B5EF4-FFF2-40B4-BE49-F238E27FC236}">
                <a16:creationId xmlns:a16="http://schemas.microsoft.com/office/drawing/2014/main" id="{69DFDFF9-0537-B398-24BF-BF289172A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115" y="2981645"/>
            <a:ext cx="3897086" cy="2598057"/>
          </a:xfrm>
          <a:prstGeom prst="rect">
            <a:avLst/>
          </a:prstGeom>
        </p:spPr>
      </p:pic>
      <p:sp>
        <p:nvSpPr>
          <p:cNvPr id="10" name="Text 2">
            <a:extLst>
              <a:ext uri="{FF2B5EF4-FFF2-40B4-BE49-F238E27FC236}">
                <a16:creationId xmlns:a16="http://schemas.microsoft.com/office/drawing/2014/main" id="{4FC2119C-CE86-F7B2-6DD0-9E7457DADE75}"/>
              </a:ext>
            </a:extLst>
          </p:cNvPr>
          <p:cNvSpPr/>
          <p:nvPr/>
        </p:nvSpPr>
        <p:spPr>
          <a:xfrm>
            <a:off x="1752600" y="6548534"/>
            <a:ext cx="3143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endParaRPr lang="en-US" sz="2000" dirty="0">
              <a:solidFill>
                <a:srgbClr val="CBD5E1"/>
              </a:solidFill>
              <a:latin typeface="Now Bold" panose="020B0604020202020204" charset="0"/>
              <a:ea typeface="Urbanist" pitchFamily="34" charset="-122"/>
              <a:cs typeface="Urbanist" pitchFamily="34" charset="-120"/>
            </a:endParaRPr>
          </a:p>
          <a:p>
            <a:pPr marL="0" indent="0" algn="ctr">
              <a:lnSpc>
                <a:spcPts val="1920"/>
              </a:lnSpc>
              <a:buNone/>
            </a:pPr>
            <a:endParaRPr lang="en-US" sz="2000" dirty="0">
              <a:solidFill>
                <a:srgbClr val="CBD5E1"/>
              </a:solidFill>
              <a:latin typeface="Now Bold" panose="020B0604020202020204" charset="0"/>
              <a:ea typeface="Urbanist" pitchFamily="34" charset="-122"/>
              <a:cs typeface="Urbanist" pitchFamily="34" charset="-120"/>
            </a:endParaRPr>
          </a:p>
          <a:p>
            <a:pPr marL="0" indent="0" algn="ctr">
              <a:lnSpc>
                <a:spcPts val="1920"/>
              </a:lnSpc>
              <a:buNone/>
            </a:pPr>
            <a:endParaRPr lang="en-US" sz="2000" dirty="0">
              <a:solidFill>
                <a:srgbClr val="CBD5E1"/>
              </a:solidFill>
              <a:latin typeface="Now Bold" panose="020B0604020202020204" charset="0"/>
              <a:ea typeface="Urbanist" pitchFamily="34" charset="-122"/>
              <a:cs typeface="Urbanist" pitchFamily="34" charset="-120"/>
            </a:endParaRPr>
          </a:p>
          <a:p>
            <a:pPr marL="0" indent="0" algn="ctr">
              <a:lnSpc>
                <a:spcPts val="1920"/>
              </a:lnSpc>
              <a:buNone/>
            </a:pPr>
            <a:endParaRPr lang="en-US" sz="2000" dirty="0">
              <a:solidFill>
                <a:srgbClr val="CBD5E1"/>
              </a:solidFill>
              <a:latin typeface="DM Sans" pitchFamily="2" charset="0"/>
              <a:ea typeface="Urbanist" pitchFamily="34" charset="-122"/>
              <a:cs typeface="Urbanist" pitchFamily="34" charset="-120"/>
            </a:endParaRPr>
          </a:p>
          <a:p>
            <a:pPr marL="0" indent="0" algn="ctr">
              <a:lnSpc>
                <a:spcPts val="1920"/>
              </a:lnSpc>
              <a:buNone/>
            </a:pPr>
            <a:r>
              <a:rPr lang="en-US" sz="2000" dirty="0">
                <a:latin typeface="DM Sans" pitchFamily="2" charset="0"/>
                <a:ea typeface="Urbanist" pitchFamily="34" charset="-122"/>
                <a:cs typeface="Urbanist" pitchFamily="34" charset="-120"/>
              </a:rPr>
              <a:t>Moving beyond traditional roles to become active contributors to regional innovation ecosystems.</a:t>
            </a:r>
            <a:endParaRPr lang="en-US" sz="2000" dirty="0">
              <a:latin typeface="DM Sans" pitchFamily="2" charset="0"/>
            </a:endParaRPr>
          </a:p>
        </p:txBody>
      </p:sp>
      <p:pic>
        <p:nvPicPr>
          <p:cNvPr id="11" name="Image 6" descr="preencoded.png">
            <a:extLst>
              <a:ext uri="{FF2B5EF4-FFF2-40B4-BE49-F238E27FC236}">
                <a16:creationId xmlns:a16="http://schemas.microsoft.com/office/drawing/2014/main" id="{991A1BEA-A7B1-BFB2-DD20-A9B22B7FE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981644"/>
            <a:ext cx="3897086" cy="2598057"/>
          </a:xfrm>
          <a:prstGeom prst="rect">
            <a:avLst/>
          </a:prstGeom>
        </p:spPr>
      </p:pic>
      <p:pic>
        <p:nvPicPr>
          <p:cNvPr id="12" name="Image 8" descr="preencoded.png">
            <a:extLst>
              <a:ext uri="{FF2B5EF4-FFF2-40B4-BE49-F238E27FC236}">
                <a16:creationId xmlns:a16="http://schemas.microsoft.com/office/drawing/2014/main" id="{401B2D72-54B9-1467-11A5-54A7EC1B2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8200" y="2972726"/>
            <a:ext cx="3897086" cy="261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50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7AA0E-D53B-74C4-0195-F4DA472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7B6B0"/>
                </a:solidFill>
              </a:rPr>
              <a:t>WHY ORGANIZATIONAL CAPACITY MATTERS</a:t>
            </a:r>
            <a:endParaRPr lang="es-ES" dirty="0">
              <a:solidFill>
                <a:srgbClr val="97B6B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E2FEF16-39E5-86A2-7331-1E046B6193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2773"/>
              </p:ext>
            </p:extLst>
          </p:nvPr>
        </p:nvGraphicFramePr>
        <p:xfrm>
          <a:off x="1668584" y="2854257"/>
          <a:ext cx="14659293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4200">
                  <a:extLst>
                    <a:ext uri="{9D8B030D-6E8A-4147-A177-3AD203B41FA5}">
                      <a16:colId xmlns:a16="http://schemas.microsoft.com/office/drawing/2014/main" val="1160362596"/>
                    </a:ext>
                  </a:extLst>
                </a:gridCol>
                <a:gridCol w="7725093">
                  <a:extLst>
                    <a:ext uri="{9D8B030D-6E8A-4147-A177-3AD203B41FA5}">
                      <a16:colId xmlns:a16="http://schemas.microsoft.com/office/drawing/2014/main" val="2906009535"/>
                    </a:ext>
                  </a:extLst>
                </a:gridCol>
              </a:tblGrid>
              <a:tr h="46482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kern="1200" dirty="0">
                        <a:solidFill>
                          <a:schemeClr val="tx1"/>
                        </a:solidFill>
                        <a:effectLst/>
                        <a:latin typeface="Now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  <a:t>Without it: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</a:b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  <a:t>• Strategies remain theoretical</a:t>
                      </a:r>
                      <a:b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</a:b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  <a:t>• Innovation depends on individuals</a:t>
                      </a:r>
                      <a:b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</a:b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  <a:t>• Change is not sustainable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kern="1200" dirty="0">
                        <a:solidFill>
                          <a:schemeClr val="tx1"/>
                        </a:solidFill>
                        <a:effectLst/>
                        <a:latin typeface="Now Bold" panose="020B060402020202020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  <a:t>With it: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</a:b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  <a:t>• Transformation becomes systemic</a:t>
                      </a:r>
                      <a:b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</a:b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  <a:t>• Partnerships scale</a:t>
                      </a:r>
                      <a:b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</a:b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DM Sans" pitchFamily="2" charset="0"/>
                          <a:ea typeface="+mn-ea"/>
                          <a:cs typeface="+mn-cs"/>
                        </a:rPr>
                        <a:t>• Impact lasts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9C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584030"/>
                  </a:ext>
                </a:extLst>
              </a:tr>
            </a:tbl>
          </a:graphicData>
        </a:graphic>
      </p:graphicFrame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2CFB4C-C811-ACC9-C9F7-569CD96D9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" y="1943100"/>
            <a:ext cx="12039600" cy="53340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rgbClr val="97B6B0"/>
                </a:solidFill>
              </a:rPr>
              <a:t>Institutional capacity is the backbone of excellence</a:t>
            </a:r>
            <a:endParaRPr lang="es-ES" sz="3000" dirty="0">
              <a:solidFill>
                <a:srgbClr val="97B6B0"/>
              </a:solidFill>
            </a:endParaRP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8B24FA87-7C88-0B07-A029-5BB7FBBB12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72800" y="9342437"/>
            <a:ext cx="7162800" cy="144463"/>
          </a:xfrm>
        </p:spPr>
        <p:txBody>
          <a:bodyPr>
            <a:normAutofit fontScale="25000" lnSpcReduction="20000"/>
          </a:bodyPr>
          <a:lstStyle/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77853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C25FEB-8B13-22D7-BF27-270065907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42882"/>
            <a:ext cx="14325600" cy="1143000"/>
          </a:xfrm>
        </p:spPr>
        <p:txBody>
          <a:bodyPr/>
          <a:lstStyle/>
          <a:p>
            <a:br>
              <a:rPr lang="en-US" b="1" kern="0" spc="-58" dirty="0">
                <a:solidFill>
                  <a:srgbClr val="00206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</a:br>
            <a:br>
              <a:rPr lang="en-US" b="1" kern="0" spc="-58" dirty="0">
                <a:solidFill>
                  <a:srgbClr val="00206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</a:br>
            <a:r>
              <a:rPr lang="en-US" sz="3600" b="1" kern="0" spc="-58" dirty="0">
                <a:ea typeface="Urbanist"/>
                <a:cs typeface="Urbanist" pitchFamily="34" charset="-120"/>
              </a:rPr>
              <a:t>The Strategic Framework - </a:t>
            </a:r>
            <a:r>
              <a:rPr lang="en-US" sz="3600" b="1" dirty="0">
                <a:ea typeface="Urbanist"/>
              </a:rPr>
              <a:t>What Is Organizational Capacity</a:t>
            </a:r>
            <a:r>
              <a:rPr lang="en-US" sz="4000" b="1" dirty="0">
                <a:latin typeface="Urbanist"/>
                <a:ea typeface="Urbanist"/>
              </a:rPr>
              <a:t>?</a:t>
            </a:r>
            <a:br>
              <a:rPr lang="en-US" sz="4000" b="1" dirty="0">
                <a:solidFill>
                  <a:srgbClr val="002060"/>
                </a:solidFill>
                <a:latin typeface="Urbanist"/>
                <a:ea typeface="Urbanist"/>
              </a:rPr>
            </a:br>
            <a:br>
              <a:rPr lang="en-US" dirty="0">
                <a:solidFill>
                  <a:srgbClr val="002060"/>
                </a:solidFill>
              </a:rPr>
            </a:br>
            <a:endParaRPr lang="es-ES" dirty="0">
              <a:solidFill>
                <a:srgbClr val="00206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05DBAF9-2DAD-AE0D-B56B-C92F35C851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318102"/>
              </p:ext>
            </p:extLst>
          </p:nvPr>
        </p:nvGraphicFramePr>
        <p:xfrm>
          <a:off x="381000" y="3301898"/>
          <a:ext cx="16687800" cy="54230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62600">
                  <a:extLst>
                    <a:ext uri="{9D8B030D-6E8A-4147-A177-3AD203B41FA5}">
                      <a16:colId xmlns:a16="http://schemas.microsoft.com/office/drawing/2014/main" val="3105299148"/>
                    </a:ext>
                  </a:extLst>
                </a:gridCol>
                <a:gridCol w="5562600">
                  <a:extLst>
                    <a:ext uri="{9D8B030D-6E8A-4147-A177-3AD203B41FA5}">
                      <a16:colId xmlns:a16="http://schemas.microsoft.com/office/drawing/2014/main" val="2026228910"/>
                    </a:ext>
                  </a:extLst>
                </a:gridCol>
                <a:gridCol w="5562600">
                  <a:extLst>
                    <a:ext uri="{9D8B030D-6E8A-4147-A177-3AD203B41FA5}">
                      <a16:colId xmlns:a16="http://schemas.microsoft.com/office/drawing/2014/main" val="856180659"/>
                    </a:ext>
                  </a:extLst>
                </a:gridCol>
              </a:tblGrid>
              <a:tr h="54230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               </a:t>
                      </a:r>
                      <a:r>
                        <a:rPr lang="sr-Latn-RS" sz="2600" b="1" kern="0" spc="-38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   </a:t>
                      </a:r>
                      <a:r>
                        <a:rPr lang="en-US" sz="2600" b="1" kern="0" spc="-38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   </a:t>
                      </a: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Resources</a:t>
                      </a: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Physical and digital infrastructure and technology.</a:t>
                      </a: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DM Sans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                    Human Capital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b="1" kern="0" spc="-38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        Skills, competencies, and workforce development.</a:t>
                      </a: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latin typeface="DM Sans" pitchFamily="2" charset="0"/>
                        </a:rPr>
                        <a:t>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latin typeface="DM Sans" pitchFamily="2" charset="0"/>
                        </a:rPr>
                        <a:t>                     </a:t>
                      </a:r>
                      <a:r>
                        <a:rPr lang="en-US" sz="2600" b="1" kern="0" spc="-38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Incentives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  <a:ea typeface="Urbanist" pitchFamily="34" charset="-122"/>
                        <a:cs typeface="Urbanist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     Systems to motivate and retain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DM Sans" pitchFamily="2" charset="0"/>
                          <a:ea typeface="Urbanist" pitchFamily="34" charset="-122"/>
                          <a:cs typeface="Urbanist" pitchFamily="34" charset="-120"/>
                        </a:rPr>
                        <a:t> top talent</a:t>
                      </a:r>
                      <a:endParaRPr lang="en-US" sz="2000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DM Sans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87582"/>
                  </a:ext>
                </a:extLst>
              </a:tr>
            </a:tbl>
          </a:graphicData>
        </a:graphic>
      </p:graphicFrame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402A422-D377-1256-ABEA-CF0FBE2ABC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199" y="1943100"/>
            <a:ext cx="18026356" cy="533400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rgbClr val="A9CCC5"/>
                </a:solidFill>
                <a:latin typeface="Now Bold" panose="020B0604020202020204" charset="0"/>
              </a:rPr>
              <a:t>    </a:t>
            </a:r>
          </a:p>
          <a:p>
            <a:r>
              <a:rPr lang="en-US" sz="2600" dirty="0">
                <a:solidFill>
                  <a:srgbClr val="A9CCC5"/>
                </a:solidFill>
                <a:latin typeface="Now Bold" panose="020B0604020202020204" charset="0"/>
              </a:rPr>
              <a:t>   </a:t>
            </a:r>
            <a:r>
              <a:rPr lang="en-US" sz="2600" dirty="0">
                <a:solidFill>
                  <a:srgbClr val="97B6B0"/>
                </a:solidFill>
              </a:rPr>
              <a:t>The institutional ability to mobilize resources, people, systems and culture to deliver sustainable excellence</a:t>
            </a:r>
            <a:endParaRPr lang="es-ES" sz="2600" dirty="0">
              <a:solidFill>
                <a:srgbClr val="97B6B0"/>
              </a:solidFill>
            </a:endParaRPr>
          </a:p>
        </p:txBody>
      </p:sp>
      <p:pic>
        <p:nvPicPr>
          <p:cNvPr id="7" name="Image 5" descr="preencoded.png">
            <a:extLst>
              <a:ext uri="{FF2B5EF4-FFF2-40B4-BE49-F238E27FC236}">
                <a16:creationId xmlns:a16="http://schemas.microsoft.com/office/drawing/2014/main" id="{45390FD5-2634-510A-71F1-0697842C5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762" y="3848100"/>
            <a:ext cx="1080000" cy="864000"/>
          </a:xfrm>
          <a:prstGeom prst="rect">
            <a:avLst/>
          </a:prstGeom>
        </p:spPr>
      </p:pic>
      <p:pic>
        <p:nvPicPr>
          <p:cNvPr id="9" name="Image 8" descr="preencoded.png">
            <a:extLst>
              <a:ext uri="{FF2B5EF4-FFF2-40B4-BE49-F238E27FC236}">
                <a16:creationId xmlns:a16="http://schemas.microsoft.com/office/drawing/2014/main" id="{DC6D0556-0A09-F322-292E-130F363D4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240" y="3848100"/>
            <a:ext cx="1116000" cy="892800"/>
          </a:xfrm>
          <a:prstGeom prst="rect">
            <a:avLst/>
          </a:prstGeom>
        </p:spPr>
      </p:pic>
      <p:pic>
        <p:nvPicPr>
          <p:cNvPr id="10" name="Image 11" descr="preencoded.png">
            <a:extLst>
              <a:ext uri="{FF2B5EF4-FFF2-40B4-BE49-F238E27FC236}">
                <a16:creationId xmlns:a16="http://schemas.microsoft.com/office/drawing/2014/main" id="{ABA96A87-D81D-C497-9918-0BD1EA542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8400" y="3718500"/>
            <a:ext cx="864000" cy="1152000"/>
          </a:xfrm>
          <a:prstGeom prst="rect">
            <a:avLst/>
          </a:prstGeom>
        </p:spPr>
      </p:pic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A2FB4A1C-CA88-B5DE-DA31-989F670D0B88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0444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46290-4A24-A916-588B-32F7CEA27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330EB0F-A5E5-F851-D478-C09D420B0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630" y="457200"/>
            <a:ext cx="15264000" cy="850878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DD887D6-3E5E-1CAB-2ADA-777632126F6A}"/>
              </a:ext>
            </a:extLst>
          </p:cNvPr>
          <p:cNvSpPr txBox="1">
            <a:spLocks/>
          </p:cNvSpPr>
          <p:nvPr/>
        </p:nvSpPr>
        <p:spPr>
          <a:xfrm>
            <a:off x="13639800" y="863757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created with the use of</a:t>
            </a: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CD4ED6E3-2245-0635-F249-CA3E09713AB6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10067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946F-4781-1C25-6382-1196A7091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 </a:t>
            </a:r>
            <a:br>
              <a:rPr lang="en-US" sz="6000" dirty="0"/>
            </a:br>
            <a:r>
              <a:rPr lang="en-US" dirty="0"/>
              <a:t>Infrastructure must be planned — not project-dependent.</a:t>
            </a:r>
            <a:br>
              <a:rPr lang="en-US" dirty="0"/>
            </a:b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88E8C9B-5B94-19CE-8108-8F8C551C6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850" y="2391652"/>
            <a:ext cx="11520000" cy="64260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7EEEBB-3D59-A0D6-B81C-A18B57D66AAD}"/>
              </a:ext>
            </a:extLst>
          </p:cNvPr>
          <p:cNvSpPr txBox="1"/>
          <p:nvPr/>
        </p:nvSpPr>
        <p:spPr>
          <a:xfrm>
            <a:off x="747409" y="4098245"/>
            <a:ext cx="4434191" cy="1850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Modern workshops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Digital ecosystems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VR / AR simulation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Green facilities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Strategic renewal planning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A0D3D71-D6A9-386B-014B-0A03C30856C6}"/>
              </a:ext>
            </a:extLst>
          </p:cNvPr>
          <p:cNvSpPr txBox="1">
            <a:spLocks/>
          </p:cNvSpPr>
          <p:nvPr/>
        </p:nvSpPr>
        <p:spPr>
          <a:xfrm>
            <a:off x="13868400" y="8635122"/>
            <a:ext cx="1828800" cy="182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tx1"/>
                </a:solidFill>
              </a:rPr>
              <a:t>created with the use of</a:t>
            </a: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86DB0807-4D08-AF85-B3FF-CAC3662E20B0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21952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28A6DF-70EF-96B4-5B27-9489864DA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kern="100" dirty="0">
                <a:solidFill>
                  <a:srgbClr val="97B6B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solidFill>
                  <a:srgbClr val="97B6B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 Drive Transformation</a:t>
            </a:r>
            <a:br>
              <a:rPr lang="en-US" kern="100" dirty="0">
                <a:solidFill>
                  <a:srgbClr val="97B6B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ES" dirty="0">
              <a:solidFill>
                <a:schemeClr val="tx2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FC1D53A-F4DA-CE0B-EA9B-136FC9D562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704" y="2819398"/>
            <a:ext cx="10332000" cy="57666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9FD612-5F52-7F2E-912D-86FB496876D1}"/>
              </a:ext>
            </a:extLst>
          </p:cNvPr>
          <p:cNvSpPr txBox="1"/>
          <p:nvPr/>
        </p:nvSpPr>
        <p:spPr>
          <a:xfrm>
            <a:off x="11963400" y="4218246"/>
            <a:ext cx="5828607" cy="1850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Continuous Professional Development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Digital pedagogy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Green skills integration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Industry immersion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International mobility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A230EA7-D3E3-05F7-68F9-BDFA524FC63C}"/>
              </a:ext>
            </a:extLst>
          </p:cNvPr>
          <p:cNvSpPr txBox="1">
            <a:spLocks/>
          </p:cNvSpPr>
          <p:nvPr/>
        </p:nvSpPr>
        <p:spPr>
          <a:xfrm>
            <a:off x="8382000" y="8343900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tx1"/>
                </a:solidFill>
              </a:rPr>
              <a:t>created with the use of</a:t>
            </a: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08E1B3D9-2B9E-65CD-6494-1B447392DD25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94979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DF14D-7D2D-6F94-8BD9-E7F8C2281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7B6B0"/>
                </a:solidFill>
              </a:rPr>
              <a:t>Innovation Must Be Rewarded</a:t>
            </a:r>
            <a:br>
              <a:rPr lang="en-US" dirty="0">
                <a:solidFill>
                  <a:srgbClr val="97B6B0"/>
                </a:solidFill>
              </a:rPr>
            </a:b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3A6A0F3-7381-89E0-F784-3F3ED586E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13500"/>
            <a:ext cx="11939484" cy="666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67CC18-572E-185A-BE73-5A44E9E0BBD1}"/>
              </a:ext>
            </a:extLst>
          </p:cNvPr>
          <p:cNvSpPr txBox="1"/>
          <p:nvPr/>
        </p:nvSpPr>
        <p:spPr>
          <a:xfrm>
            <a:off x="13411200" y="4308816"/>
            <a:ext cx="9144000" cy="1850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Teaching excellence awards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Financial incentives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Career progression pathways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Project leadership recognition</a:t>
            </a:r>
            <a:b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effectLst/>
                <a:latin typeface="Now Bold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• Public acknowledgment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5C9CB5E-033A-7D88-2334-6ECD0E25B7EB}"/>
              </a:ext>
            </a:extLst>
          </p:cNvPr>
          <p:cNvSpPr txBox="1">
            <a:spLocks/>
          </p:cNvSpPr>
          <p:nvPr/>
        </p:nvSpPr>
        <p:spPr>
          <a:xfrm>
            <a:off x="10210800" y="8293812"/>
            <a:ext cx="1828800" cy="1444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tx1"/>
                </a:solidFill>
              </a:rPr>
              <a:t>created with the use of</a:t>
            </a:r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8E2CEBC1-EC84-D284-EAA5-4FF051D8D973}"/>
              </a:ext>
            </a:extLst>
          </p:cNvPr>
          <p:cNvSpPr txBox="1">
            <a:spLocks/>
          </p:cNvSpPr>
          <p:nvPr/>
        </p:nvSpPr>
        <p:spPr>
          <a:xfrm>
            <a:off x="10972800" y="9342437"/>
            <a:ext cx="7162800" cy="1444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None/>
              <a:defRPr sz="1200" kern="1200">
                <a:solidFill>
                  <a:srgbClr val="B4B4B4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PILLAR 4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CAPACITY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WITHIN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ORGANISATION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- BUILDING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RESOURCES</a:t>
            </a:r>
            <a:r>
              <a:rPr lang="sr-Latn-R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PEOPLE, </a:t>
            </a:r>
            <a:r>
              <a:rPr lang="es-ES" altLang="en-US" sz="4000" b="1" dirty="0" err="1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RECOGNITION</a:t>
            </a:r>
            <a:r>
              <a:rPr lang="es-ES" altLang="en-US" sz="4000" b="1" dirty="0">
                <a:solidFill>
                  <a:srgbClr val="00206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AND INCENTIVES</a:t>
            </a:r>
            <a:endParaRPr lang="es-ES" sz="4000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015455363"/>
      </p:ext>
    </p:extLst>
  </p:cSld>
  <p:clrMapOvr>
    <a:masterClrMapping/>
  </p:clrMapOvr>
</p:sld>
</file>

<file path=ppt/theme/theme1.xml><?xml version="1.0" encoding="utf-8"?>
<a:theme xmlns:a="http://schemas.openxmlformats.org/drawingml/2006/main" name="Main Titl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ction Divid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Green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 Green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tent Blue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ntent Blue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8D9C67F7F5B45AB220F1717414379" ma:contentTypeVersion="11" ma:contentTypeDescription="Create a new document." ma:contentTypeScope="" ma:versionID="13cf5097ca2c689711434695f6fb80ac">
  <xsd:schema xmlns:xsd="http://www.w3.org/2001/XMLSchema" xmlns:xs="http://www.w3.org/2001/XMLSchema" xmlns:p="http://schemas.microsoft.com/office/2006/metadata/properties" xmlns:ns2="ef7910ce-4b22-4a64-a6b3-4c4af67028b5" xmlns:ns3="ddda827c-5b93-4888-ba5f-e42b7a2c88ff" targetNamespace="http://schemas.microsoft.com/office/2006/metadata/properties" ma:root="true" ma:fieldsID="ce65cf1da3a16c260b8c5cf6e5996ae3" ns2:_="" ns3:_="">
    <xsd:import namespace="ef7910ce-4b22-4a64-a6b3-4c4af67028b5"/>
    <xsd:import namespace="ddda827c-5b93-4888-ba5f-e42b7a2c88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910ce-4b22-4a64-a6b3-4c4af67028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62c81a1-2f56-4b5f-9ac6-c4b2d6a85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a827c-5b93-4888-ba5f-e42b7a2c88f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a2ccbdd-d8c4-4591-be47-e0200d1aba8b}" ma:internalName="TaxCatchAll" ma:showField="CatchAllData" ma:web="ddda827c-5b93-4888-ba5f-e42b7a2c88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7910ce-4b22-4a64-a6b3-4c4af67028b5">
      <Terms xmlns="http://schemas.microsoft.com/office/infopath/2007/PartnerControls"/>
    </lcf76f155ced4ddcb4097134ff3c332f>
    <TaxCatchAll xmlns="ddda827c-5b93-4888-ba5f-e42b7a2c88ff" xsi:nil="true"/>
  </documentManagement>
</p:properties>
</file>

<file path=customXml/itemProps1.xml><?xml version="1.0" encoding="utf-8"?>
<ds:datastoreItem xmlns:ds="http://schemas.openxmlformats.org/officeDocument/2006/customXml" ds:itemID="{49AA80AD-2D28-4489-95DE-3BE7C40E3E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2591FF-B84D-4BDC-84EF-6D768ACB487C}"/>
</file>

<file path=customXml/itemProps3.xml><?xml version="1.0" encoding="utf-8"?>
<ds:datastoreItem xmlns:ds="http://schemas.openxmlformats.org/officeDocument/2006/customXml" ds:itemID="{029540DA-6169-4494-90C9-956EE15DCEA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3715</TotalTime>
  <Words>646</Words>
  <Application>Microsoft Office PowerPoint</Application>
  <PresentationFormat>Custom</PresentationFormat>
  <Paragraphs>152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Wingdings</vt:lpstr>
      <vt:lpstr>Aptos</vt:lpstr>
      <vt:lpstr>Courier New</vt:lpstr>
      <vt:lpstr>Arial</vt:lpstr>
      <vt:lpstr>Urbanist</vt:lpstr>
      <vt:lpstr>Now Bold</vt:lpstr>
      <vt:lpstr>DM Sans</vt:lpstr>
      <vt:lpstr>Main Title</vt:lpstr>
      <vt:lpstr>Section Divider</vt:lpstr>
      <vt:lpstr>Content Green - Subtitle</vt:lpstr>
      <vt:lpstr>Content Green - Blank</vt:lpstr>
      <vt:lpstr>Content Blue - Subtitle</vt:lpstr>
      <vt:lpstr>Content Blue - Blank</vt:lpstr>
      <vt:lpstr>PILLAR 4</vt:lpstr>
      <vt:lpstr>PILLAR 4 </vt:lpstr>
      <vt:lpstr>Introduction to VET Transformation </vt:lpstr>
      <vt:lpstr>WHY ORGANIZATIONAL CAPACITY MATTERS</vt:lpstr>
      <vt:lpstr>  The Strategic Framework - What Is Organizational Capacity?  </vt:lpstr>
      <vt:lpstr>PowerPoint Presentation</vt:lpstr>
      <vt:lpstr>  Infrastructure must be planned — not project-dependent. </vt:lpstr>
      <vt:lpstr> People Drive Transformation </vt:lpstr>
      <vt:lpstr>Innovation Must Be Rewarded </vt:lpstr>
      <vt:lpstr> Culture Determines Whether Strategy Lives </vt:lpstr>
      <vt:lpstr> Resilience Requires Stability </vt:lpstr>
      <vt:lpstr> Measuring Institutional Capacity 10 Key Performance Indicators </vt:lpstr>
      <vt:lpstr>  </vt:lpstr>
      <vt:lpstr> Practical Implementation </vt:lpstr>
      <vt:lpstr> Conclusions &amp; Next Steps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Alberto</dc:title>
  <dc:creator>ALBERTO</dc:creator>
  <cp:lastModifiedBy>Marijana Božić</cp:lastModifiedBy>
  <cp:revision>118</cp:revision>
  <dcterms:created xsi:type="dcterms:W3CDTF">2006-08-16T00:00:00Z</dcterms:created>
  <dcterms:modified xsi:type="dcterms:W3CDTF">2026-05-13T10:25:20Z</dcterms:modified>
  <dc:identifier>DAF_d76RYQ0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0x0101001908D9C67F7F5B45AB220F1717414379</vt:lpwstr>
  </property>
</Properties>
</file>