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4"/>
    <p:sldMasterId id="2147483667" r:id="rId5"/>
    <p:sldMasterId id="2147483648" r:id="rId6"/>
    <p:sldMasterId id="2147483661" r:id="rId7"/>
    <p:sldMasterId id="2147483656" r:id="rId8"/>
    <p:sldMasterId id="2147483664" r:id="rId9"/>
  </p:sldMasterIdLst>
  <p:notesMasterIdLst>
    <p:notesMasterId r:id="rId21"/>
  </p:notesMasterIdLst>
  <p:handoutMasterIdLst>
    <p:handoutMasterId r:id="rId22"/>
  </p:handoutMasterIdLst>
  <p:sldIdLst>
    <p:sldId id="460" r:id="rId10"/>
    <p:sldId id="465" r:id="rId11"/>
    <p:sldId id="478" r:id="rId12"/>
    <p:sldId id="479" r:id="rId13"/>
    <p:sldId id="480" r:id="rId14"/>
    <p:sldId id="482" r:id="rId15"/>
    <p:sldId id="483" r:id="rId16"/>
    <p:sldId id="484" r:id="rId17"/>
    <p:sldId id="485" r:id="rId18"/>
    <p:sldId id="486" r:id="rId19"/>
    <p:sldId id="487" r:id="rId20"/>
  </p:sldIdLst>
  <p:sldSz cx="18288000" cy="10287000"/>
  <p:notesSz cx="6858000" cy="9144000"/>
  <p:embeddedFontLst>
    <p:embeddedFont>
      <p:font typeface="DM Sans" pitchFamily="2" charset="0"/>
      <p:regular r:id="rId23"/>
      <p:bold r:id="rId24"/>
      <p:italic r:id="rId25"/>
      <p:boldItalic r:id="rId26"/>
    </p:embeddedFont>
    <p:embeddedFont>
      <p:font typeface="Now Bold" panose="020B0604020202020204" charset="0"/>
      <p:regular r:id="rId27"/>
    </p:embeddedFont>
    <p:embeddedFont>
      <p:font typeface="Segoe UI" panose="020B0502040204020203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D60"/>
    <a:srgbClr val="B4B4B4"/>
    <a:srgbClr val="B7CBBE"/>
    <a:srgbClr val="344A46"/>
    <a:srgbClr val="97B6B0"/>
    <a:srgbClr val="30527C"/>
    <a:srgbClr val="A7CAC3"/>
    <a:srgbClr val="A9CCC5"/>
    <a:srgbClr val="C4E5DB"/>
    <a:srgbClr val="7C9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9FA31D-A702-936D-7B79-6962E4278F87}" v="88" dt="2026-04-22T15:30:57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6283" autoAdjust="0"/>
  </p:normalViewPr>
  <p:slideViewPr>
    <p:cSldViewPr>
      <p:cViewPr varScale="1">
        <p:scale>
          <a:sx n="53" d="100"/>
          <a:sy n="53" d="100"/>
        </p:scale>
        <p:origin x="9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411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4.fntdata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microsoft.com/office/2016/11/relationships/changesInfo" Target="changesInfos/changesInfo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José Lladró Pérez" userId="S::mjlladro_femeval.es#ext#@cesolsoldadura.onmicrosoft.com::ee05431b-c3b0-4909-a925-f536d373ee54" providerId="AD" clId="Web-{EB9FA31D-A702-936D-7B79-6962E4278F87}"/>
    <pc:docChg chg="addSld delSld modSld">
      <pc:chgData name="María José Lladró Pérez" userId="S::mjlladro_femeval.es#ext#@cesolsoldadura.onmicrosoft.com::ee05431b-c3b0-4909-a925-f536d373ee54" providerId="AD" clId="Web-{EB9FA31D-A702-936D-7B79-6962E4278F87}" dt="2026-04-22T15:30:57.942" v="88" actId="20577"/>
      <pc:docMkLst>
        <pc:docMk/>
      </pc:docMkLst>
      <pc:sldChg chg="modSp">
        <pc:chgData name="María José Lladró Pérez" userId="S::mjlladro_femeval.es#ext#@cesolsoldadura.onmicrosoft.com::ee05431b-c3b0-4909-a925-f536d373ee54" providerId="AD" clId="Web-{EB9FA31D-A702-936D-7B79-6962E4278F87}" dt="2026-04-22T15:28:05.466" v="36" actId="20577"/>
        <pc:sldMkLst>
          <pc:docMk/>
          <pc:sldMk cId="2255150926" sldId="465"/>
        </pc:sldMkLst>
        <pc:spChg chg="mod">
          <ac:chgData name="María José Lladró Pérez" userId="S::mjlladro_femeval.es#ext#@cesolsoldadura.onmicrosoft.com::ee05431b-c3b0-4909-a925-f536d373ee54" providerId="AD" clId="Web-{EB9FA31D-A702-936D-7B79-6962E4278F87}" dt="2026-04-22T15:27:24.278" v="14" actId="20577"/>
          <ac:spMkLst>
            <pc:docMk/>
            <pc:sldMk cId="2255150926" sldId="465"/>
            <ac:spMk id="6" creationId="{10719A26-E408-5AEB-8D86-5655DFBD9E73}"/>
          </ac:spMkLst>
        </pc:spChg>
        <pc:spChg chg="mod">
          <ac:chgData name="María José Lladró Pérez" userId="S::mjlladro_femeval.es#ext#@cesolsoldadura.onmicrosoft.com::ee05431b-c3b0-4909-a925-f536d373ee54" providerId="AD" clId="Web-{EB9FA31D-A702-936D-7B79-6962E4278F87}" dt="2026-04-22T15:28:05.466" v="36" actId="20577"/>
          <ac:spMkLst>
            <pc:docMk/>
            <pc:sldMk cId="2255150926" sldId="465"/>
            <ac:spMk id="7" creationId="{ED175639-6646-252B-4B1F-CD5F90DE8CF9}"/>
          </ac:spMkLst>
        </pc:spChg>
      </pc:sldChg>
      <pc:sldChg chg="del">
        <pc:chgData name="María José Lladró Pérez" userId="S::mjlladro_femeval.es#ext#@cesolsoldadura.onmicrosoft.com::ee05431b-c3b0-4909-a925-f536d373ee54" providerId="AD" clId="Web-{EB9FA31D-A702-936D-7B79-6962E4278F87}" dt="2026-04-22T15:28:38.122" v="47"/>
        <pc:sldMkLst>
          <pc:docMk/>
          <pc:sldMk cId="104443494" sldId="466"/>
        </pc:sldMkLst>
      </pc:sldChg>
      <pc:sldChg chg="addSp delSp modSp add replId">
        <pc:chgData name="María José Lladró Pérez" userId="S::mjlladro_femeval.es#ext#@cesolsoldadura.onmicrosoft.com::ee05431b-c3b0-4909-a925-f536d373ee54" providerId="AD" clId="Web-{EB9FA31D-A702-936D-7B79-6962E4278F87}" dt="2026-04-22T15:28:37.216" v="46" actId="20577"/>
        <pc:sldMkLst>
          <pc:docMk/>
          <pc:sldMk cId="1324052868" sldId="478"/>
        </pc:sldMkLst>
        <pc:spChg chg="add del mod">
          <ac:chgData name="María José Lladró Pérez" userId="S::mjlladro_femeval.es#ext#@cesolsoldadura.onmicrosoft.com::ee05431b-c3b0-4909-a925-f536d373ee54" providerId="AD" clId="Web-{EB9FA31D-A702-936D-7B79-6962E4278F87}" dt="2026-04-22T15:28:24.653" v="42"/>
          <ac:spMkLst>
            <pc:docMk/>
            <pc:sldMk cId="1324052868" sldId="478"/>
            <ac:spMk id="2" creationId="{3ABE6FFD-D2F5-2B73-C1CD-93A2C7CBC798}"/>
          </ac:spMkLst>
        </pc:spChg>
        <pc:spChg chg="add del mod">
          <ac:chgData name="María José Lladró Pérez" userId="S::mjlladro_femeval.es#ext#@cesolsoldadura.onmicrosoft.com::ee05431b-c3b0-4909-a925-f536d373ee54" providerId="AD" clId="Web-{EB9FA31D-A702-936D-7B79-6962E4278F87}" dt="2026-04-22T15:28:37.216" v="46" actId="20577"/>
          <ac:spMkLst>
            <pc:docMk/>
            <pc:sldMk cId="1324052868" sldId="478"/>
            <ac:spMk id="7" creationId="{186EC490-56BF-EAE3-26B9-100CBB94CD1F}"/>
          </ac:spMkLst>
        </pc:spChg>
      </pc:sldChg>
      <pc:sldChg chg="modSp add replId">
        <pc:chgData name="María José Lladró Pérez" userId="S::mjlladro_femeval.es#ext#@cesolsoldadura.onmicrosoft.com::ee05431b-c3b0-4909-a925-f536d373ee54" providerId="AD" clId="Web-{EB9FA31D-A702-936D-7B79-6962E4278F87}" dt="2026-04-22T15:29:29.107" v="66" actId="20577"/>
        <pc:sldMkLst>
          <pc:docMk/>
          <pc:sldMk cId="1398273097" sldId="479"/>
        </pc:sldMkLst>
        <pc:spChg chg="mod">
          <ac:chgData name="María José Lladró Pérez" userId="S::mjlladro_femeval.es#ext#@cesolsoldadura.onmicrosoft.com::ee05431b-c3b0-4909-a925-f536d373ee54" providerId="AD" clId="Web-{EB9FA31D-A702-936D-7B79-6962E4278F87}" dt="2026-04-22T15:29:08.669" v="56" actId="20577"/>
          <ac:spMkLst>
            <pc:docMk/>
            <pc:sldMk cId="1398273097" sldId="479"/>
            <ac:spMk id="6" creationId="{7949AF15-8E82-1150-AF8F-3DE7B177BF37}"/>
          </ac:spMkLst>
        </pc:spChg>
        <pc:spChg chg="mod">
          <ac:chgData name="María José Lladró Pérez" userId="S::mjlladro_femeval.es#ext#@cesolsoldadura.onmicrosoft.com::ee05431b-c3b0-4909-a925-f536d373ee54" providerId="AD" clId="Web-{EB9FA31D-A702-936D-7B79-6962E4278F87}" dt="2026-04-22T15:29:29.107" v="66" actId="20577"/>
          <ac:spMkLst>
            <pc:docMk/>
            <pc:sldMk cId="1398273097" sldId="479"/>
            <ac:spMk id="7" creationId="{E7130650-4651-F248-BF1C-BD348517BD73}"/>
          </ac:spMkLst>
        </pc:spChg>
      </pc:sldChg>
      <pc:sldChg chg="modSp add replId">
        <pc:chgData name="María José Lladró Pérez" userId="S::mjlladro_femeval.es#ext#@cesolsoldadura.onmicrosoft.com::ee05431b-c3b0-4909-a925-f536d373ee54" providerId="AD" clId="Web-{EB9FA31D-A702-936D-7B79-6962E4278F87}" dt="2026-04-22T15:30:00.263" v="76" actId="20577"/>
        <pc:sldMkLst>
          <pc:docMk/>
          <pc:sldMk cId="1719430868" sldId="480"/>
        </pc:sldMkLst>
        <pc:spChg chg="mod">
          <ac:chgData name="María José Lladró Pérez" userId="S::mjlladro_femeval.es#ext#@cesolsoldadura.onmicrosoft.com::ee05431b-c3b0-4909-a925-f536d373ee54" providerId="AD" clId="Web-{EB9FA31D-A702-936D-7B79-6962E4278F87}" dt="2026-04-22T15:30:00.263" v="76" actId="20577"/>
          <ac:spMkLst>
            <pc:docMk/>
            <pc:sldMk cId="1719430868" sldId="480"/>
            <ac:spMk id="7" creationId="{4333AB68-2EEA-BDD6-72C7-74979125658C}"/>
          </ac:spMkLst>
        </pc:spChg>
      </pc:sldChg>
      <pc:sldChg chg="modSp add replId">
        <pc:chgData name="María José Lladró Pérez" userId="S::mjlladro_femeval.es#ext#@cesolsoldadura.onmicrosoft.com::ee05431b-c3b0-4909-a925-f536d373ee54" providerId="AD" clId="Web-{EB9FA31D-A702-936D-7B79-6962E4278F87}" dt="2026-04-22T15:30:57.942" v="88" actId="20577"/>
        <pc:sldMkLst>
          <pc:docMk/>
          <pc:sldMk cId="1213276441" sldId="481"/>
        </pc:sldMkLst>
        <pc:spChg chg="mod">
          <ac:chgData name="María José Lladró Pérez" userId="S::mjlladro_femeval.es#ext#@cesolsoldadura.onmicrosoft.com::ee05431b-c3b0-4909-a925-f536d373ee54" providerId="AD" clId="Web-{EB9FA31D-A702-936D-7B79-6962E4278F87}" dt="2026-04-22T15:30:42.237" v="80" actId="20577"/>
          <ac:spMkLst>
            <pc:docMk/>
            <pc:sldMk cId="1213276441" sldId="481"/>
            <ac:spMk id="6" creationId="{15CB0FE1-3B6B-4AFC-FBD9-761128477467}"/>
          </ac:spMkLst>
        </pc:spChg>
        <pc:spChg chg="mod">
          <ac:chgData name="María José Lladró Pérez" userId="S::mjlladro_femeval.es#ext#@cesolsoldadura.onmicrosoft.com::ee05431b-c3b0-4909-a925-f536d373ee54" providerId="AD" clId="Web-{EB9FA31D-A702-936D-7B79-6962E4278F87}" dt="2026-04-22T15:30:57.942" v="88" actId="20577"/>
          <ac:spMkLst>
            <pc:docMk/>
            <pc:sldMk cId="1213276441" sldId="481"/>
            <ac:spMk id="7" creationId="{124C292C-3342-1C9F-7C49-69DEC12E5E1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FCF8926-51E4-DAB3-2EE9-7AA1501E96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3955D2-1D89-E927-24FE-F5DB362818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8D09E-D0C7-4473-A480-BD9139915595}" type="datetimeFigureOut">
              <a:rPr lang="es-ES" smtClean="0"/>
              <a:t>28/05/2026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5DF09F-59D5-8A43-26D7-853C096432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C24C9D-D6ED-4528-6F79-F6A12CBE82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D1723-94C4-47E2-8E15-A82B8FC453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747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EF9F3-C35B-4C6E-91D2-B252836B3DB3}" type="datetimeFigureOut">
              <a:rPr lang="es-ES" smtClean="0"/>
              <a:t>28/05/2026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B3051-FD19-4F5D-8E47-C21ED752EF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74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2AC531C-C1FC-70A2-17E0-08105A50C0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497763"/>
            <a:ext cx="17068800" cy="1989137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>
                <a:solidFill>
                  <a:srgbClr val="042D60"/>
                </a:solidFill>
                <a:latin typeface="Now Bold" panose="020B0604020202020204" charset="0"/>
              </a:defRPr>
            </a:lvl1pPr>
          </a:lstStyle>
          <a:p>
            <a:r>
              <a:rPr lang="es-ES" dirty="0" err="1"/>
              <a:t>Kick</a:t>
            </a:r>
            <a:r>
              <a:rPr lang="es-ES" dirty="0"/>
              <a:t>-off Meeting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C302B5-F66A-C1AC-0629-CE7EBF36A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9000" y="9182100"/>
            <a:ext cx="3810000" cy="914401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>
                <a:solidFill>
                  <a:srgbClr val="042D60"/>
                </a:solidFill>
                <a:latin typeface="DM Sans" pitchFamily="2" charset="0"/>
              </a:defRPr>
            </a:lvl1pPr>
          </a:lstStyle>
          <a:p>
            <a:pPr lvl="0"/>
            <a:r>
              <a:rPr lang="es-ES" dirty="0"/>
              <a:t>DD </a:t>
            </a:r>
            <a:r>
              <a:rPr lang="es-ES" dirty="0" err="1"/>
              <a:t>Month</a:t>
            </a:r>
            <a:r>
              <a:rPr lang="es-ES" dirty="0"/>
              <a:t> 2026</a:t>
            </a:r>
          </a:p>
          <a:p>
            <a:pPr lvl="0"/>
            <a:r>
              <a:rPr lang="es-ES" dirty="0"/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73248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E7FF4E8C-E7C5-D0BF-C668-8071CACABE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48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0" y="1333500"/>
            <a:ext cx="9711446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5000" y="8496300"/>
            <a:ext cx="8610599" cy="838200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0" y="4152900"/>
            <a:ext cx="9711446" cy="533400"/>
          </a:xfrm>
          <a:prstGeom prst="rect">
            <a:avLst/>
          </a:prstGeo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41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9E133C2-457F-ED33-BE2C-AC8476CB95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A46E1402-5840-710E-19D8-157B466212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85095932-D0BA-3305-3C2E-A3F179A1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25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9621E82E-A744-321E-1BF2-99E24DE10B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51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8BAF5EB9-1D60-573B-17B8-E628104B7B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490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DD2D077C-CF37-3145-BCE0-AE15E85AC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364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DABFF1AC-D9CC-E63B-AB7D-ABE3B30EF2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558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Texto&#10;&#10;El contenido generado por IA puede ser incorrecto.">
            <a:extLst>
              <a:ext uri="{FF2B5EF4-FFF2-40B4-BE49-F238E27FC236}">
                <a16:creationId xmlns:a16="http://schemas.microsoft.com/office/drawing/2014/main" id="{6FE20541-F8E4-9F97-16FB-7CC6876205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"/>
            <a:ext cx="4198127" cy="879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57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3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042D6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621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91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09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B10F4-FB94-2D9B-1BA8-B17A4D571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Pillar 5: </a:t>
            </a:r>
            <a:r>
              <a:rPr lang="es-ES" dirty="0" err="1"/>
              <a:t>Ecosystems</a:t>
            </a:r>
            <a:r>
              <a:rPr lang="es-ES" dirty="0"/>
              <a:t> and VET </a:t>
            </a:r>
            <a:r>
              <a:rPr lang="es-ES" dirty="0" err="1"/>
              <a:t>networks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1DC3549-6144-36C4-3E8F-205E467D11A4}"/>
              </a:ext>
            </a:extLst>
          </p:cNvPr>
          <p:cNvSpPr txBox="1"/>
          <p:nvPr/>
        </p:nvSpPr>
        <p:spPr>
          <a:xfrm>
            <a:off x="2857500" y="9525000"/>
            <a:ext cx="12573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Funded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by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European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Union.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Views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and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opinions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expressed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are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however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those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of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author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(s)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only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and do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not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necessarily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reflect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those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of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European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Union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Autónomo Servicio Español para la Internacionalización de la Educación (SEPIE). Neither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European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Union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nor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SEPIE can be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held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responsible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for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them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.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45112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B2055-3BEF-1073-25CA-8D40D85B4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10E4123-BD3A-5752-016A-27D8B08B98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87DECC-2BFC-7E53-2399-F5B739AB6785}"/>
              </a:ext>
            </a:extLst>
          </p:cNvPr>
          <p:cNvSpPr txBox="1">
            <a:spLocks/>
          </p:cNvSpPr>
          <p:nvPr/>
        </p:nvSpPr>
        <p:spPr>
          <a:xfrm>
            <a:off x="1981200" y="487364"/>
            <a:ext cx="1287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Knowledge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exchange</a:t>
            </a:r>
            <a:endParaRPr lang="es-ES" dirty="0">
              <a:latin typeface="Now Bold"/>
              <a:cs typeface="Segoe UI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C8D642-D3CB-4097-55AE-D76E3657A5A9}"/>
              </a:ext>
            </a:extLst>
          </p:cNvPr>
          <p:cNvSpPr txBox="1">
            <a:spLocks/>
          </p:cNvSpPr>
          <p:nvPr/>
        </p:nvSpPr>
        <p:spPr>
          <a:xfrm>
            <a:off x="903515" y="2822462"/>
            <a:ext cx="11212285" cy="5676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3800" dirty="0"/>
              <a:t>Collaboration with companies and institutions</a:t>
            </a:r>
          </a:p>
          <a:p>
            <a:pPr marL="0" indent="0">
              <a:buNone/>
            </a:pPr>
            <a:r>
              <a:rPr lang="en-US" sz="3800" dirty="0"/>
              <a:t>Learning is enriched through partnerships that connect training with the labor market.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800" dirty="0"/>
              <a:t>Practical and professional activities</a:t>
            </a:r>
          </a:p>
          <a:p>
            <a:pPr marL="0" indent="0">
              <a:buNone/>
            </a:pPr>
            <a:r>
              <a:rPr lang="en-US" sz="3800" dirty="0"/>
              <a:t>Workshops, technical visits, and fairs bring students closer to real work environments.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800" dirty="0"/>
              <a:t>Development of skills and networks</a:t>
            </a:r>
          </a:p>
          <a:p>
            <a:pPr marL="0" indent="0">
              <a:buNone/>
            </a:pPr>
            <a:r>
              <a:rPr lang="en-US" sz="3800" dirty="0"/>
              <a:t>Practical learning builds transversal skills and professional networks.</a:t>
            </a:r>
            <a:endParaRPr lang="es-ES" sz="3800" dirty="0"/>
          </a:p>
          <a:p>
            <a:endParaRPr lang="es-ES" dirty="0">
              <a:cs typeface="Segoe UI"/>
            </a:endParaRPr>
          </a:p>
          <a:p>
            <a:endParaRPr lang="es-ES" dirty="0">
              <a:cs typeface="Segoe U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3D0345B-8D3E-0525-A127-E895B0F426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00" y="3848100"/>
            <a:ext cx="40386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08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3048-F824-3800-F3E8-2D23315F6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05508E9-9F87-2BBF-606C-C35A152BD0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D86FE39-C23B-67A1-6F6B-8ED69C542977}"/>
              </a:ext>
            </a:extLst>
          </p:cNvPr>
          <p:cNvSpPr txBox="1">
            <a:spLocks/>
          </p:cNvSpPr>
          <p:nvPr/>
        </p:nvSpPr>
        <p:spPr>
          <a:xfrm>
            <a:off x="1981200" y="487364"/>
            <a:ext cx="1287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European</a:t>
            </a:r>
            <a:r>
              <a:rPr lang="es-ES" dirty="0">
                <a:latin typeface="Now Bold"/>
                <a:cs typeface="Segoe UI"/>
              </a:rPr>
              <a:t> Training Networks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6754F4A-B46B-0ECA-0BD9-3C88144F4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216" y="2628901"/>
            <a:ext cx="5461437" cy="32766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FBADF94-E9CA-CF0C-B84D-247B6F0AEC44}"/>
              </a:ext>
            </a:extLst>
          </p:cNvPr>
          <p:cNvSpPr txBox="1"/>
          <p:nvPr/>
        </p:nvSpPr>
        <p:spPr>
          <a:xfrm>
            <a:off x="533400" y="3643343"/>
            <a:ext cx="10896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err="1"/>
              <a:t>Expansion</a:t>
            </a:r>
            <a:r>
              <a:rPr lang="es-ES" sz="3200" dirty="0"/>
              <a:t> </a:t>
            </a:r>
            <a:r>
              <a:rPr lang="es-ES" sz="3200" dirty="0" err="1"/>
              <a:t>of</a:t>
            </a:r>
            <a:r>
              <a:rPr lang="es-ES" sz="3200" dirty="0"/>
              <a:t> </a:t>
            </a:r>
            <a:r>
              <a:rPr lang="es-ES" sz="3200" dirty="0" err="1"/>
              <a:t>the</a:t>
            </a:r>
            <a:r>
              <a:rPr lang="es-ES" sz="3200" dirty="0"/>
              <a:t> VET </a:t>
            </a:r>
            <a:r>
              <a:rPr lang="es-ES" sz="3200" dirty="0" err="1"/>
              <a:t>ecosystem</a:t>
            </a:r>
            <a:endParaRPr lang="es-ES" sz="3200" dirty="0"/>
          </a:p>
          <a:p>
            <a:pPr algn="just"/>
            <a:r>
              <a:rPr lang="es-ES" sz="3200" dirty="0" err="1"/>
              <a:t>European</a:t>
            </a:r>
            <a:r>
              <a:rPr lang="es-ES" sz="3200" dirty="0"/>
              <a:t> </a:t>
            </a:r>
            <a:r>
              <a:rPr lang="es-ES" sz="3200" dirty="0" err="1"/>
              <a:t>networks</a:t>
            </a:r>
            <a:r>
              <a:rPr lang="es-ES" sz="3200" dirty="0"/>
              <a:t> </a:t>
            </a:r>
            <a:r>
              <a:rPr lang="es-ES" sz="3200" dirty="0" err="1"/>
              <a:t>extend</a:t>
            </a:r>
            <a:r>
              <a:rPr lang="es-ES" sz="3200" dirty="0"/>
              <a:t> training </a:t>
            </a:r>
            <a:r>
              <a:rPr lang="es-ES" sz="3200" dirty="0" err="1"/>
              <a:t>beyond</a:t>
            </a:r>
            <a:r>
              <a:rPr lang="es-ES" sz="3200" dirty="0"/>
              <a:t> </a:t>
            </a:r>
            <a:r>
              <a:rPr lang="es-ES" sz="3200" dirty="0" err="1"/>
              <a:t>national</a:t>
            </a:r>
            <a:r>
              <a:rPr lang="es-ES" sz="3200" dirty="0"/>
              <a:t> </a:t>
            </a:r>
            <a:r>
              <a:rPr lang="es-ES" sz="3200" dirty="0" err="1"/>
              <a:t>borders</a:t>
            </a:r>
            <a:r>
              <a:rPr lang="es-ES" sz="3200" dirty="0"/>
              <a:t> and </a:t>
            </a:r>
            <a:r>
              <a:rPr lang="es-ES" sz="3200" dirty="0" err="1"/>
              <a:t>promote</a:t>
            </a:r>
            <a:r>
              <a:rPr lang="es-ES" sz="3200" dirty="0"/>
              <a:t> </a:t>
            </a:r>
            <a:r>
              <a:rPr lang="es-ES" sz="3200" dirty="0" err="1"/>
              <a:t>international</a:t>
            </a:r>
            <a:r>
              <a:rPr lang="es-ES" sz="3200" dirty="0"/>
              <a:t> </a:t>
            </a:r>
            <a:r>
              <a:rPr lang="es-ES" sz="3200" dirty="0" err="1"/>
              <a:t>cooperation</a:t>
            </a:r>
            <a:r>
              <a:rPr lang="es-ES" sz="3200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err="1"/>
              <a:t>Development</a:t>
            </a:r>
            <a:r>
              <a:rPr lang="es-ES" sz="3200" dirty="0"/>
              <a:t> </a:t>
            </a:r>
            <a:r>
              <a:rPr lang="es-ES" sz="3200" dirty="0" err="1"/>
              <a:t>of</a:t>
            </a:r>
            <a:r>
              <a:rPr lang="es-ES" sz="3200" dirty="0"/>
              <a:t> </a:t>
            </a:r>
            <a:r>
              <a:rPr lang="es-ES" sz="3200" dirty="0" err="1"/>
              <a:t>skills</a:t>
            </a:r>
            <a:endParaRPr lang="es-ES" sz="3200" dirty="0"/>
          </a:p>
          <a:p>
            <a:pPr algn="just"/>
            <a:r>
              <a:rPr lang="es-ES" sz="3200" dirty="0"/>
              <a:t>International </a:t>
            </a:r>
            <a:r>
              <a:rPr lang="es-ES" sz="3200" dirty="0" err="1"/>
              <a:t>experience</a:t>
            </a:r>
            <a:r>
              <a:rPr lang="es-ES" sz="3200" dirty="0"/>
              <a:t> </a:t>
            </a:r>
            <a:r>
              <a:rPr lang="es-ES" sz="3200" dirty="0" err="1"/>
              <a:t>improves</a:t>
            </a:r>
            <a:r>
              <a:rPr lang="es-ES" sz="3200" dirty="0"/>
              <a:t> </a:t>
            </a:r>
            <a:r>
              <a:rPr lang="es-ES" sz="3200" dirty="0" err="1"/>
              <a:t>language</a:t>
            </a:r>
            <a:r>
              <a:rPr lang="es-ES" sz="3200" dirty="0"/>
              <a:t> </a:t>
            </a:r>
            <a:r>
              <a:rPr lang="es-ES" sz="3200" dirty="0" err="1"/>
              <a:t>skills</a:t>
            </a:r>
            <a:r>
              <a:rPr lang="es-ES" sz="3200" dirty="0"/>
              <a:t>, </a:t>
            </a:r>
            <a:r>
              <a:rPr lang="es-ES" sz="3200" dirty="0" err="1"/>
              <a:t>autonomy</a:t>
            </a:r>
            <a:r>
              <a:rPr lang="es-ES" sz="3200" dirty="0"/>
              <a:t>, and </a:t>
            </a:r>
            <a:r>
              <a:rPr lang="es-ES" sz="3200" dirty="0" err="1"/>
              <a:t>adaptability</a:t>
            </a:r>
            <a:r>
              <a:rPr lang="es-ES" sz="3200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err="1"/>
              <a:t>Increased</a:t>
            </a:r>
            <a:r>
              <a:rPr lang="es-ES" sz="3200" dirty="0"/>
              <a:t> </a:t>
            </a:r>
            <a:r>
              <a:rPr lang="es-ES" sz="3200" dirty="0" err="1"/>
              <a:t>employability</a:t>
            </a:r>
            <a:endParaRPr lang="es-ES" sz="3200" dirty="0"/>
          </a:p>
          <a:p>
            <a:pPr algn="just"/>
            <a:r>
              <a:rPr lang="es-ES" sz="3200" dirty="0" err="1"/>
              <a:t>Participation</a:t>
            </a:r>
            <a:r>
              <a:rPr lang="es-ES" sz="3200" dirty="0"/>
              <a:t> opens new </a:t>
            </a:r>
            <a:r>
              <a:rPr lang="es-ES" sz="3200" dirty="0" err="1"/>
              <a:t>job</a:t>
            </a:r>
            <a:r>
              <a:rPr lang="es-ES" sz="3200" dirty="0"/>
              <a:t> </a:t>
            </a:r>
            <a:r>
              <a:rPr lang="es-ES" sz="3200" dirty="0" err="1"/>
              <a:t>opportunities</a:t>
            </a:r>
            <a:r>
              <a:rPr lang="es-ES" sz="3200" dirty="0"/>
              <a:t> and </a:t>
            </a:r>
            <a:r>
              <a:rPr lang="es-ES" sz="3200" dirty="0" err="1"/>
              <a:t>strengthens</a:t>
            </a:r>
            <a:r>
              <a:rPr lang="es-ES" sz="3200" dirty="0"/>
              <a:t> VET in </a:t>
            </a:r>
            <a:r>
              <a:rPr lang="es-ES" sz="3200" dirty="0" err="1"/>
              <a:t>the</a:t>
            </a:r>
            <a:r>
              <a:rPr lang="es-ES" sz="3200" dirty="0"/>
              <a:t> global </a:t>
            </a:r>
            <a:r>
              <a:rPr lang="es-ES" sz="3200" dirty="0" err="1"/>
              <a:t>market</a:t>
            </a:r>
            <a:r>
              <a:rPr lang="es-E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85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41D90CB-A76C-8145-181A-C6D1A6BCB5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68A52AF-6809-0301-C6EE-D79BDD6D93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543300"/>
            <a:ext cx="4648200" cy="439064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46F123A-1E78-4EBC-484B-F63B1BD70A1A}"/>
              </a:ext>
            </a:extLst>
          </p:cNvPr>
          <p:cNvSpPr txBox="1"/>
          <p:nvPr/>
        </p:nvSpPr>
        <p:spPr>
          <a:xfrm>
            <a:off x="6172200" y="2809005"/>
            <a:ext cx="112014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latin typeface="DM Sans" pitchFamily="2" charset="0"/>
              </a:rPr>
              <a:t>Active </a:t>
            </a:r>
            <a:r>
              <a:rPr lang="es-ES" sz="2400" dirty="0" err="1">
                <a:latin typeface="DM Sans" pitchFamily="2" charset="0"/>
              </a:rPr>
              <a:t>collaboration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network</a:t>
            </a:r>
            <a:endParaRPr lang="es-ES" sz="2400" dirty="0">
              <a:latin typeface="DM Sans" pitchFamily="2" charset="0"/>
            </a:endParaRPr>
          </a:p>
          <a:p>
            <a:r>
              <a:rPr lang="es-ES" sz="2400" dirty="0">
                <a:latin typeface="DM Sans" pitchFamily="2" charset="0"/>
              </a:rPr>
              <a:t>A VET </a:t>
            </a:r>
            <a:r>
              <a:rPr lang="es-ES" sz="2400" dirty="0" err="1">
                <a:latin typeface="DM Sans" pitchFamily="2" charset="0"/>
              </a:rPr>
              <a:t>ecosystem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involves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educational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institutions</a:t>
            </a:r>
            <a:r>
              <a:rPr lang="es-ES" sz="2400" dirty="0">
                <a:latin typeface="DM Sans" pitchFamily="2" charset="0"/>
              </a:rPr>
              <a:t>, </a:t>
            </a:r>
            <a:r>
              <a:rPr lang="es-ES" sz="2400" dirty="0" err="1">
                <a:latin typeface="DM Sans" pitchFamily="2" charset="0"/>
              </a:rPr>
              <a:t>companies</a:t>
            </a:r>
            <a:r>
              <a:rPr lang="es-ES" sz="2400" dirty="0">
                <a:latin typeface="DM Sans" pitchFamily="2" charset="0"/>
              </a:rPr>
              <a:t>, </a:t>
            </a:r>
            <a:r>
              <a:rPr lang="es-ES" sz="2400" dirty="0" err="1">
                <a:latin typeface="DM Sans" pitchFamily="2" charset="0"/>
              </a:rPr>
              <a:t>public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administrations</a:t>
            </a:r>
            <a:r>
              <a:rPr lang="es-ES" sz="2400" dirty="0">
                <a:latin typeface="DM Sans" pitchFamily="2" charset="0"/>
              </a:rPr>
              <a:t>, and social </a:t>
            </a:r>
            <a:r>
              <a:rPr lang="es-ES" sz="2400" dirty="0" err="1">
                <a:latin typeface="DM Sans" pitchFamily="2" charset="0"/>
              </a:rPr>
              <a:t>agents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working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together</a:t>
            </a:r>
            <a:r>
              <a:rPr lang="es-ES" sz="2400" dirty="0">
                <a:latin typeface="DM Sans" pitchFamily="2" charset="0"/>
              </a:rPr>
              <a:t>.</a:t>
            </a:r>
          </a:p>
          <a:p>
            <a:endParaRPr lang="es-ES" sz="2400" dirty="0">
              <a:latin typeface="DM Sans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>
                <a:latin typeface="DM Sans" pitchFamily="2" charset="0"/>
              </a:rPr>
              <a:t>Complementary</a:t>
            </a:r>
            <a:r>
              <a:rPr lang="es-ES" sz="2400" dirty="0">
                <a:latin typeface="DM Sans" pitchFamily="2" charset="0"/>
              </a:rPr>
              <a:t> roles</a:t>
            </a:r>
          </a:p>
          <a:p>
            <a:r>
              <a:rPr lang="es-ES" sz="2400" dirty="0">
                <a:latin typeface="DM Sans" pitchFamily="2" charset="0"/>
              </a:rPr>
              <a:t>VET centers </a:t>
            </a:r>
            <a:r>
              <a:rPr lang="es-ES" sz="2400" dirty="0" err="1">
                <a:latin typeface="DM Sans" pitchFamily="2" charset="0"/>
              </a:rPr>
              <a:t>provide</a:t>
            </a:r>
            <a:r>
              <a:rPr lang="es-ES" sz="2400" dirty="0">
                <a:latin typeface="DM Sans" pitchFamily="2" charset="0"/>
              </a:rPr>
              <a:t> training, </a:t>
            </a:r>
            <a:r>
              <a:rPr lang="es-ES" sz="2400" dirty="0" err="1">
                <a:latin typeface="DM Sans" pitchFamily="2" charset="0"/>
              </a:rPr>
              <a:t>companies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provide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the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work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environment</a:t>
            </a:r>
            <a:r>
              <a:rPr lang="es-ES" sz="2400" dirty="0">
                <a:latin typeface="DM Sans" pitchFamily="2" charset="0"/>
              </a:rPr>
              <a:t>, and </a:t>
            </a:r>
            <a:r>
              <a:rPr lang="es-ES" sz="2400" dirty="0" err="1">
                <a:latin typeface="DM Sans" pitchFamily="2" charset="0"/>
              </a:rPr>
              <a:t>administrations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provide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regulation</a:t>
            </a:r>
            <a:r>
              <a:rPr lang="es-ES" sz="2400" dirty="0">
                <a:latin typeface="DM Sans" pitchFamily="2" charset="0"/>
              </a:rPr>
              <a:t> and </a:t>
            </a:r>
            <a:r>
              <a:rPr lang="es-ES" sz="2400" dirty="0" err="1">
                <a:latin typeface="DM Sans" pitchFamily="2" charset="0"/>
              </a:rPr>
              <a:t>funding</a:t>
            </a:r>
            <a:r>
              <a:rPr lang="es-ES" sz="2400" dirty="0">
                <a:latin typeface="DM Sans" pitchFamily="2" charset="0"/>
              </a:rPr>
              <a:t>.</a:t>
            </a:r>
          </a:p>
          <a:p>
            <a:endParaRPr lang="es-ES" sz="2400" dirty="0">
              <a:latin typeface="DM Sans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>
                <a:latin typeface="DM Sans" pitchFamily="2" charset="0"/>
              </a:rPr>
              <a:t>Applied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learning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for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students</a:t>
            </a:r>
            <a:endParaRPr lang="es-ES" sz="2400" dirty="0">
              <a:latin typeface="DM Sans" pitchFamily="2" charset="0"/>
            </a:endParaRPr>
          </a:p>
          <a:p>
            <a:r>
              <a:rPr lang="es-ES" sz="2400" dirty="0" err="1">
                <a:latin typeface="DM Sans" pitchFamily="2" charset="0"/>
              </a:rPr>
              <a:t>Students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learn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through</a:t>
            </a:r>
            <a:r>
              <a:rPr lang="es-ES" sz="2400" dirty="0">
                <a:latin typeface="DM Sans" pitchFamily="2" charset="0"/>
              </a:rPr>
              <a:t> real </a:t>
            </a:r>
            <a:r>
              <a:rPr lang="es-ES" sz="2400" dirty="0" err="1">
                <a:latin typeface="DM Sans" pitchFamily="2" charset="0"/>
              </a:rPr>
              <a:t>experiences</a:t>
            </a:r>
            <a:r>
              <a:rPr lang="es-ES" sz="2400" dirty="0">
                <a:latin typeface="DM Sans" pitchFamily="2" charset="0"/>
              </a:rPr>
              <a:t>, </a:t>
            </a:r>
            <a:r>
              <a:rPr lang="es-ES" sz="2400" dirty="0" err="1">
                <a:latin typeface="DM Sans" pitchFamily="2" charset="0"/>
              </a:rPr>
              <a:t>practical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projects</a:t>
            </a:r>
            <a:r>
              <a:rPr lang="es-ES" sz="2400" dirty="0">
                <a:latin typeface="DM Sans" pitchFamily="2" charset="0"/>
              </a:rPr>
              <a:t>, and </a:t>
            </a:r>
            <a:r>
              <a:rPr lang="es-ES" sz="2400" dirty="0" err="1">
                <a:latin typeface="DM Sans" pitchFamily="2" charset="0"/>
              </a:rPr>
              <a:t>direct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contact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with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company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professionals</a:t>
            </a:r>
            <a:r>
              <a:rPr lang="es-ES" sz="2400" dirty="0">
                <a:latin typeface="DM Sans" pitchFamily="2" charset="0"/>
              </a:rPr>
              <a:t>.</a:t>
            </a:r>
          </a:p>
          <a:p>
            <a:endParaRPr lang="es-ES" sz="2400" dirty="0">
              <a:latin typeface="DM Sans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err="1">
                <a:latin typeface="DM Sans" pitchFamily="2" charset="0"/>
              </a:rPr>
              <a:t>Connection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with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the</a:t>
            </a:r>
            <a:r>
              <a:rPr lang="es-ES" sz="2400" dirty="0">
                <a:latin typeface="DM Sans" pitchFamily="2" charset="0"/>
              </a:rPr>
              <a:t> labor </a:t>
            </a:r>
            <a:r>
              <a:rPr lang="es-ES" sz="2400" dirty="0" err="1">
                <a:latin typeface="DM Sans" pitchFamily="2" charset="0"/>
              </a:rPr>
              <a:t>market</a:t>
            </a:r>
            <a:endParaRPr lang="es-ES" sz="2400" dirty="0">
              <a:latin typeface="DM Sans" pitchFamily="2" charset="0"/>
            </a:endParaRPr>
          </a:p>
          <a:p>
            <a:r>
              <a:rPr lang="es-ES" sz="2400" dirty="0">
                <a:latin typeface="DM Sans" pitchFamily="2" charset="0"/>
              </a:rPr>
              <a:t>The </a:t>
            </a:r>
            <a:r>
              <a:rPr lang="es-ES" sz="2400" dirty="0" err="1">
                <a:latin typeface="DM Sans" pitchFamily="2" charset="0"/>
              </a:rPr>
              <a:t>ecosystem</a:t>
            </a:r>
            <a:r>
              <a:rPr lang="es-ES" sz="2400" dirty="0">
                <a:latin typeface="DM Sans" pitchFamily="2" charset="0"/>
              </a:rPr>
              <a:t> prepares </a:t>
            </a:r>
            <a:r>
              <a:rPr lang="es-ES" sz="2400" dirty="0" err="1">
                <a:latin typeface="DM Sans" pitchFamily="2" charset="0"/>
              </a:rPr>
              <a:t>students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to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successfully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integrate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into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today’s</a:t>
            </a:r>
            <a:r>
              <a:rPr lang="es-ES" sz="2400" dirty="0">
                <a:latin typeface="DM Sans" pitchFamily="2" charset="0"/>
              </a:rPr>
              <a:t> </a:t>
            </a:r>
            <a:r>
              <a:rPr lang="es-ES" sz="2400" dirty="0" err="1">
                <a:latin typeface="DM Sans" pitchFamily="2" charset="0"/>
              </a:rPr>
              <a:t>workforce</a:t>
            </a:r>
            <a:r>
              <a:rPr lang="es-ES" sz="2400" dirty="0">
                <a:latin typeface="DM Sans" pitchFamily="2" charset="0"/>
              </a:rPr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7531E4F-5E2F-58BE-53B2-250C62005BB7}"/>
              </a:ext>
            </a:extLst>
          </p:cNvPr>
          <p:cNvSpPr txBox="1">
            <a:spLocks/>
          </p:cNvSpPr>
          <p:nvPr/>
        </p:nvSpPr>
        <p:spPr>
          <a:xfrm>
            <a:off x="2057400" y="800100"/>
            <a:ext cx="10744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Elements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of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the</a:t>
            </a:r>
            <a:r>
              <a:rPr lang="es-ES" dirty="0">
                <a:latin typeface="Now Bold"/>
                <a:cs typeface="Segoe UI"/>
              </a:rPr>
              <a:t> VET </a:t>
            </a:r>
            <a:r>
              <a:rPr lang="es-ES" dirty="0" err="1">
                <a:latin typeface="Now Bold"/>
                <a:cs typeface="Segoe UI"/>
              </a:rPr>
              <a:t>Ecosystem</a:t>
            </a:r>
            <a:endParaRPr lang="es-ES" sz="1100" dirty="0">
              <a:latin typeface="Segoe UI"/>
              <a:cs typeface="Segoe UI"/>
            </a:endParaRPr>
          </a:p>
          <a:p>
            <a:endParaRPr lang="es-ES" dirty="0">
              <a:latin typeface="Now Bold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25515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F65D7-79E4-79CD-CC89-CA0B7F7BE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143C61F-945A-25F3-D474-DD043796D9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7E71B6-A522-9900-3268-F9B7A7C3B909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0744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Elements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of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the</a:t>
            </a:r>
            <a:r>
              <a:rPr lang="es-ES" dirty="0">
                <a:latin typeface="Now Bold"/>
                <a:cs typeface="Segoe UI"/>
              </a:rPr>
              <a:t> VET </a:t>
            </a:r>
            <a:r>
              <a:rPr lang="es-ES" dirty="0" err="1">
                <a:latin typeface="Now Bold"/>
                <a:cs typeface="Segoe UI"/>
              </a:rPr>
              <a:t>Ecosystem</a:t>
            </a:r>
            <a:endParaRPr lang="es-ES" sz="1100" dirty="0">
              <a:latin typeface="Segoe UI"/>
              <a:cs typeface="Segoe UI"/>
            </a:endParaRPr>
          </a:p>
          <a:p>
            <a:endParaRPr lang="es-ES" dirty="0">
              <a:latin typeface="Now Bold"/>
              <a:cs typeface="Segoe U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2ECAFBE-91E2-8438-CBD7-8CB6B0856B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00" y="2171700"/>
            <a:ext cx="6078085" cy="4390644"/>
          </a:xfrm>
          <a:prstGeom prst="rect">
            <a:avLst/>
          </a:prstGeom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5EDE96C6-0148-C458-C04B-9BCD8309E91A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8200" y="3086100"/>
            <a:ext cx="9677400" cy="56233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Vocational Training Centers</a:t>
            </a:r>
          </a:p>
          <a:p>
            <a:pPr marL="0" indent="0">
              <a:buNone/>
            </a:pPr>
            <a:r>
              <a:rPr lang="en-US" dirty="0"/>
              <a:t>VET centers provide basic knowledge, technical skills, and educational guidance to students.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Company Participation</a:t>
            </a:r>
          </a:p>
          <a:p>
            <a:pPr marL="0" indent="0">
              <a:buNone/>
            </a:pPr>
            <a:r>
              <a:rPr lang="en-US" dirty="0"/>
              <a:t>Companies offer practical training, updated technology, and real project experience.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Role of Public Administrations</a:t>
            </a:r>
          </a:p>
          <a:p>
            <a:pPr marL="0" indent="0">
              <a:buNone/>
            </a:pPr>
            <a:r>
              <a:rPr lang="en-US" dirty="0"/>
              <a:t>Public administrations regulate, fund, and ensure the quality and equity of vocational training.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Teachers, Universities, and Innovation</a:t>
            </a:r>
          </a:p>
          <a:p>
            <a:pPr marL="0" indent="0">
              <a:buNone/>
            </a:pPr>
            <a:r>
              <a:rPr lang="en-US" dirty="0"/>
              <a:t>Teachers and universities drive innovation and ensure alignment with professional reality.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405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1FE6E-6421-0A94-7684-8EBA3C5AF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DFFDF8E-94CA-3C50-8BD5-04BE482847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49AF15-8E82-1150-AF8F-3DE7B177BF37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998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DUAL VET: </a:t>
            </a:r>
            <a:r>
              <a:rPr lang="es-ES" dirty="0" err="1">
                <a:latin typeface="Now Bold"/>
                <a:cs typeface="Segoe UI"/>
              </a:rPr>
              <a:t>learning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by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doing</a:t>
            </a:r>
            <a:endParaRPr lang="es-ES" dirty="0">
              <a:latin typeface="Now Bold"/>
              <a:cs typeface="Segoe U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F9205EA-E35D-503D-5896-0F6CA2976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7800" y="1566976"/>
            <a:ext cx="3354326" cy="5257800"/>
          </a:xfrm>
          <a:prstGeom prst="rect">
            <a:avLst/>
          </a:prstGeom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F2C382DC-E567-4218-EC74-F2D2F3D8B006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990600" y="2331820"/>
            <a:ext cx="11734800" cy="56233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Combined learning</a:t>
            </a:r>
          </a:p>
          <a:p>
            <a:pPr marL="0" indent="0">
              <a:buNone/>
            </a:pPr>
            <a:r>
              <a:rPr lang="en-US" sz="3200" dirty="0"/>
              <a:t>Dual VET integrates classroom theory with practical experience in real companies, enabling effective learning.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Skills development</a:t>
            </a:r>
          </a:p>
          <a:p>
            <a:pPr marL="0" indent="0">
              <a:buNone/>
            </a:pPr>
            <a:r>
              <a:rPr lang="en-US" sz="3200" dirty="0"/>
              <a:t>Students gain both technical and transversal skills such as responsibility and teamwork.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Mutual benefits</a:t>
            </a:r>
          </a:p>
          <a:p>
            <a:pPr marL="0" indent="0">
              <a:buNone/>
            </a:pPr>
            <a:r>
              <a:rPr lang="en-US" sz="3200" dirty="0"/>
              <a:t>Dual VET improves employability and helps companies train professionals adapted to their needs.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827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5BFC9-A257-7ECB-D138-F203F4120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B6911E8-F374-4BDD-F9DB-62F553EBE3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333AB68-2EEA-BDD6-72C7-74979125658C}"/>
              </a:ext>
            </a:extLst>
          </p:cNvPr>
          <p:cNvSpPr txBox="1">
            <a:spLocks/>
          </p:cNvSpPr>
          <p:nvPr/>
        </p:nvSpPr>
        <p:spPr>
          <a:xfrm>
            <a:off x="809171" y="2933700"/>
            <a:ext cx="15773400" cy="5486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3300" dirty="0">
                <a:latin typeface="DM Sans"/>
              </a:rPr>
              <a:t>Practice-based learning</a:t>
            </a:r>
          </a:p>
          <a:p>
            <a:pPr marL="0" indent="0">
              <a:buNone/>
            </a:pPr>
            <a:r>
              <a:rPr lang="en-US" sz="3300" dirty="0">
                <a:latin typeface="DM Sans"/>
              </a:rPr>
              <a:t>Combines theory and real practice for deeper and long-lasting understanding.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300" dirty="0">
                <a:latin typeface="DM Sans"/>
              </a:rPr>
              <a:t>Early work experience</a:t>
            </a:r>
          </a:p>
          <a:p>
            <a:pPr marL="0" indent="0">
              <a:buNone/>
            </a:pPr>
            <a:r>
              <a:rPr lang="en-US" sz="3300" dirty="0">
                <a:latin typeface="DM Sans"/>
              </a:rPr>
              <a:t>Students gain work experience and develop a professional attitude early 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300" dirty="0">
                <a:latin typeface="DM Sans"/>
              </a:rPr>
              <a:t>Improved employability</a:t>
            </a:r>
          </a:p>
          <a:p>
            <a:pPr marL="0" indent="0">
              <a:buNone/>
            </a:pPr>
            <a:r>
              <a:rPr lang="en-US" sz="3300" dirty="0">
                <a:latin typeface="DM Sans"/>
              </a:rPr>
              <a:t>Increases employment opportunities and facilitates job contracts after graduation.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300" dirty="0">
                <a:latin typeface="DM Sans"/>
              </a:rPr>
              <a:t>Development of transversal skills</a:t>
            </a:r>
          </a:p>
          <a:p>
            <a:pPr marL="0" indent="0">
              <a:buNone/>
            </a:pPr>
            <a:r>
              <a:rPr lang="en-US" sz="3300" dirty="0">
                <a:latin typeface="DM Sans"/>
              </a:rPr>
              <a:t>Enhances teamwork, communication, and problem-solving skills.</a:t>
            </a:r>
            <a:endParaRPr lang="es-ES" sz="3300" dirty="0">
              <a:latin typeface="DM Sans"/>
            </a:endParaRPr>
          </a:p>
          <a:p>
            <a:pPr>
              <a:buFont typeface="Arial" panose="020B0604020202020204" pitchFamily="34" charset="0"/>
              <a:buChar char="•"/>
            </a:pPr>
            <a:endParaRPr lang="es-ES" sz="3300" dirty="0"/>
          </a:p>
          <a:p>
            <a:pPr>
              <a:buFont typeface="Arial" panose="020B0604020202020204" pitchFamily="34" charset="0"/>
              <a:buChar char="•"/>
            </a:pPr>
            <a:endParaRPr lang="es-ES" sz="3300" dirty="0"/>
          </a:p>
          <a:p>
            <a:endParaRPr lang="es-ES" dirty="0">
              <a:cs typeface="Segoe UI"/>
            </a:endParaRPr>
          </a:p>
          <a:p>
            <a:endParaRPr lang="es-ES" dirty="0">
              <a:cs typeface="Segoe U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DC6B520-1E86-7878-99C4-35E3A3455223}"/>
              </a:ext>
            </a:extLst>
          </p:cNvPr>
          <p:cNvSpPr txBox="1">
            <a:spLocks/>
          </p:cNvSpPr>
          <p:nvPr/>
        </p:nvSpPr>
        <p:spPr>
          <a:xfrm>
            <a:off x="2119086" y="404019"/>
            <a:ext cx="998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DUAL VET: </a:t>
            </a:r>
            <a:r>
              <a:rPr lang="es-ES" dirty="0" err="1">
                <a:latin typeface="Now Bold"/>
                <a:cs typeface="Segoe UI"/>
              </a:rPr>
              <a:t>learning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by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doing</a:t>
            </a:r>
            <a:endParaRPr lang="es-ES" dirty="0">
              <a:latin typeface="Now Bold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71943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B76A3-C97C-1215-A454-8B894ADB7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A1955BC-1F0B-72B4-16E2-A4F5F928E3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7D9EC3C-6C1F-938D-B59C-0A477EEA8F21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173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Public-Private </a:t>
            </a:r>
            <a:r>
              <a:rPr lang="es-ES" dirty="0" err="1">
                <a:latin typeface="Now Bold"/>
                <a:cs typeface="Segoe UI"/>
              </a:rPr>
              <a:t>Partnerships</a:t>
            </a:r>
            <a:r>
              <a:rPr lang="es-ES" dirty="0">
                <a:latin typeface="Now Bold"/>
                <a:cs typeface="Segoe UI"/>
              </a:rPr>
              <a:t> (PPP)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766E8F9-D075-8F71-8944-54FCC7B6D1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1790700"/>
            <a:ext cx="4792932" cy="438607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98F9008-A959-7E74-16A6-70775D00098B}"/>
              </a:ext>
            </a:extLst>
          </p:cNvPr>
          <p:cNvSpPr txBox="1"/>
          <p:nvPr/>
        </p:nvSpPr>
        <p:spPr>
          <a:xfrm>
            <a:off x="609600" y="3086100"/>
            <a:ext cx="118872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latin typeface="DM Sans" pitchFamily="2" charset="0"/>
              </a:rPr>
              <a:t>Link </a:t>
            </a:r>
            <a:r>
              <a:rPr lang="es-ES" sz="2800" dirty="0" err="1">
                <a:latin typeface="DM Sans" pitchFamily="2" charset="0"/>
              </a:rPr>
              <a:t>between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education</a:t>
            </a:r>
            <a:r>
              <a:rPr lang="es-ES" sz="2800" dirty="0">
                <a:latin typeface="DM Sans" pitchFamily="2" charset="0"/>
              </a:rPr>
              <a:t> and </a:t>
            </a:r>
            <a:r>
              <a:rPr lang="es-ES" sz="2800" dirty="0" err="1">
                <a:latin typeface="DM Sans" pitchFamily="2" charset="0"/>
              </a:rPr>
              <a:t>work</a:t>
            </a:r>
            <a:endParaRPr lang="es-ES" sz="2800" dirty="0">
              <a:latin typeface="DM Sans" pitchFamily="2" charset="0"/>
            </a:endParaRPr>
          </a:p>
          <a:p>
            <a:r>
              <a:rPr lang="es-ES" sz="2800" dirty="0" err="1">
                <a:latin typeface="DM Sans" pitchFamily="2" charset="0"/>
              </a:rPr>
              <a:t>PPPs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connect</a:t>
            </a:r>
            <a:r>
              <a:rPr lang="es-ES" sz="2800" dirty="0">
                <a:latin typeface="DM Sans" pitchFamily="2" charset="0"/>
              </a:rPr>
              <a:t> training centers, </a:t>
            </a:r>
            <a:r>
              <a:rPr lang="es-ES" sz="2800" dirty="0" err="1">
                <a:latin typeface="DM Sans" pitchFamily="2" charset="0"/>
              </a:rPr>
              <a:t>companies</a:t>
            </a:r>
            <a:r>
              <a:rPr lang="es-ES" sz="2800" dirty="0">
                <a:latin typeface="DM Sans" pitchFamily="2" charset="0"/>
              </a:rPr>
              <a:t>, and </a:t>
            </a:r>
            <a:r>
              <a:rPr lang="es-ES" sz="2800" dirty="0" err="1">
                <a:latin typeface="DM Sans" pitchFamily="2" charset="0"/>
              </a:rPr>
              <a:t>public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administrations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to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align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education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with</a:t>
            </a:r>
            <a:r>
              <a:rPr lang="es-ES" sz="2800" dirty="0">
                <a:latin typeface="DM Sans" pitchFamily="2" charset="0"/>
              </a:rPr>
              <a:t> labor </a:t>
            </a:r>
            <a:r>
              <a:rPr lang="es-ES" sz="2800" dirty="0" err="1">
                <a:latin typeface="DM Sans" pitchFamily="2" charset="0"/>
              </a:rPr>
              <a:t>market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needs</a:t>
            </a:r>
            <a:r>
              <a:rPr lang="es-ES" sz="2800" dirty="0">
                <a:latin typeface="DM Sans" pitchFamily="2" charset="0"/>
              </a:rPr>
              <a:t>.</a:t>
            </a:r>
          </a:p>
          <a:p>
            <a:endParaRPr lang="es-ES" sz="2800" dirty="0">
              <a:latin typeface="DM Sans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err="1">
                <a:latin typeface="DM Sans" pitchFamily="2" charset="0"/>
              </a:rPr>
              <a:t>Integration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of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modern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technologies</a:t>
            </a:r>
            <a:endParaRPr lang="es-ES" sz="2800" dirty="0">
              <a:latin typeface="DM Sans" pitchFamily="2" charset="0"/>
            </a:endParaRPr>
          </a:p>
          <a:p>
            <a:r>
              <a:rPr lang="es-ES" sz="2800" dirty="0">
                <a:latin typeface="DM Sans" pitchFamily="2" charset="0"/>
              </a:rPr>
              <a:t>VET centers </a:t>
            </a:r>
            <a:r>
              <a:rPr lang="es-ES" sz="2800" dirty="0" err="1">
                <a:latin typeface="DM Sans" pitchFamily="2" charset="0"/>
              </a:rPr>
              <a:t>incorporate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current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business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technologies</a:t>
            </a:r>
            <a:r>
              <a:rPr lang="es-ES" sz="2800" dirty="0">
                <a:latin typeface="DM Sans" pitchFamily="2" charset="0"/>
              </a:rPr>
              <a:t> and </a:t>
            </a:r>
            <a:r>
              <a:rPr lang="es-ES" sz="2800" dirty="0" err="1">
                <a:latin typeface="DM Sans" pitchFamily="2" charset="0"/>
              </a:rPr>
              <a:t>methods</a:t>
            </a:r>
            <a:r>
              <a:rPr lang="es-ES" sz="2800" dirty="0">
                <a:latin typeface="DM Sans" pitchFamily="2" charset="0"/>
              </a:rPr>
              <a:t>.</a:t>
            </a:r>
          </a:p>
          <a:p>
            <a:endParaRPr lang="es-ES" sz="2800" dirty="0">
              <a:latin typeface="DM Sans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err="1">
                <a:latin typeface="DM Sans" pitchFamily="2" charset="0"/>
              </a:rPr>
              <a:t>Benefits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for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teachers</a:t>
            </a:r>
            <a:r>
              <a:rPr lang="es-ES" sz="2800" dirty="0">
                <a:latin typeface="DM Sans" pitchFamily="2" charset="0"/>
              </a:rPr>
              <a:t> and </a:t>
            </a:r>
            <a:r>
              <a:rPr lang="es-ES" sz="2800" dirty="0" err="1">
                <a:latin typeface="DM Sans" pitchFamily="2" charset="0"/>
              </a:rPr>
              <a:t>students</a:t>
            </a:r>
            <a:endParaRPr lang="es-ES" sz="2800" dirty="0">
              <a:latin typeface="DM Sans" pitchFamily="2" charset="0"/>
            </a:endParaRPr>
          </a:p>
          <a:p>
            <a:endParaRPr lang="es-ES" sz="2800" dirty="0">
              <a:latin typeface="DM Sans" pitchFamily="2" charset="0"/>
            </a:endParaRPr>
          </a:p>
          <a:p>
            <a:r>
              <a:rPr lang="es-ES" sz="2800" dirty="0" err="1">
                <a:latin typeface="DM Sans" pitchFamily="2" charset="0"/>
              </a:rPr>
              <a:t>PPPs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keep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teachers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updated</a:t>
            </a:r>
            <a:r>
              <a:rPr lang="es-ES" sz="2800" dirty="0">
                <a:latin typeface="DM Sans" pitchFamily="2" charset="0"/>
              </a:rPr>
              <a:t> and </a:t>
            </a:r>
            <a:r>
              <a:rPr lang="es-ES" sz="2800" dirty="0" err="1">
                <a:latin typeface="DM Sans" pitchFamily="2" charset="0"/>
              </a:rPr>
              <a:t>ensure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students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develop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relevant</a:t>
            </a:r>
            <a:r>
              <a:rPr lang="es-ES" sz="2800" dirty="0">
                <a:latin typeface="DM Sans" pitchFamily="2" charset="0"/>
              </a:rPr>
              <a:t>, </a:t>
            </a:r>
            <a:r>
              <a:rPr lang="es-ES" sz="2800" dirty="0" err="1">
                <a:latin typeface="DM Sans" pitchFamily="2" charset="0"/>
              </a:rPr>
              <a:t>in-demand</a:t>
            </a:r>
            <a:r>
              <a:rPr lang="es-ES" sz="2800" dirty="0">
                <a:latin typeface="DM Sans" pitchFamily="2" charset="0"/>
              </a:rPr>
              <a:t> </a:t>
            </a:r>
            <a:r>
              <a:rPr lang="es-ES" sz="2800" dirty="0" err="1">
                <a:latin typeface="DM Sans" pitchFamily="2" charset="0"/>
              </a:rPr>
              <a:t>skills</a:t>
            </a:r>
            <a:r>
              <a:rPr lang="es-ES" sz="2800" dirty="0">
                <a:latin typeface="DM San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7883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D6FE2-205C-FDDD-FC61-350ABC99D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F3A60F-3E9C-5869-9F54-F205684640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C64549-631C-5094-7033-11AF13B059C1}"/>
              </a:ext>
            </a:extLst>
          </p:cNvPr>
          <p:cNvSpPr txBox="1">
            <a:spLocks/>
          </p:cNvSpPr>
          <p:nvPr/>
        </p:nvSpPr>
        <p:spPr>
          <a:xfrm>
            <a:off x="2133600" y="463648"/>
            <a:ext cx="1379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pPr algn="just"/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Benefits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of</a:t>
            </a:r>
            <a:r>
              <a:rPr lang="es-ES" dirty="0">
                <a:latin typeface="Now Bold"/>
                <a:cs typeface="Segoe UI"/>
              </a:rPr>
              <a:t> Public-Private </a:t>
            </a:r>
            <a:r>
              <a:rPr lang="es-ES" dirty="0" err="1">
                <a:latin typeface="Now Bold"/>
                <a:cs typeface="Segoe UI"/>
              </a:rPr>
              <a:t>Partnerships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for</a:t>
            </a:r>
            <a:r>
              <a:rPr lang="es-ES" dirty="0">
                <a:latin typeface="Now Bold"/>
                <a:cs typeface="Segoe UI"/>
              </a:rPr>
              <a:t> </a:t>
            </a:r>
            <a:r>
              <a:rPr lang="es-ES" dirty="0" err="1">
                <a:latin typeface="Now Bold"/>
                <a:cs typeface="Segoe UI"/>
              </a:rPr>
              <a:t>students</a:t>
            </a:r>
            <a:endParaRPr lang="es-ES" dirty="0">
              <a:latin typeface="Now Bold"/>
              <a:cs typeface="Segoe UI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BD038DE-B944-3C98-2C25-EB14A2F42A91}"/>
              </a:ext>
            </a:extLst>
          </p:cNvPr>
          <p:cNvSpPr txBox="1">
            <a:spLocks/>
          </p:cNvSpPr>
          <p:nvPr/>
        </p:nvSpPr>
        <p:spPr>
          <a:xfrm>
            <a:off x="609600" y="2811775"/>
            <a:ext cx="13030200" cy="5562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High-quality professional internships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Students access real work environments, applying knowledge and gaining experience.</a:t>
            </a:r>
          </a:p>
          <a:p>
            <a:pPr marL="0" indent="0">
              <a:buNone/>
            </a:pPr>
            <a:endParaRPr lang="en-US" dirty="0">
              <a:latin typeface="DM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Dual VET programs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Combine learning in schools and companies through real projects.</a:t>
            </a:r>
          </a:p>
          <a:p>
            <a:pPr marL="0" indent="0">
              <a:buNone/>
            </a:pPr>
            <a:endParaRPr lang="en-US" dirty="0">
              <a:latin typeface="DM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Access to advanced technology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Companies provide machinery and tools to enhance practical training.</a:t>
            </a:r>
          </a:p>
          <a:p>
            <a:pPr marL="0" indent="0">
              <a:buNone/>
            </a:pPr>
            <a:endParaRPr lang="en-US" dirty="0">
              <a:latin typeface="DM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Professional preparation and employment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These experiences build confidence and create job opportunities.</a:t>
            </a:r>
            <a:endParaRPr lang="es-ES" dirty="0"/>
          </a:p>
          <a:p>
            <a:endParaRPr lang="es-ES" dirty="0">
              <a:cs typeface="Segoe UI"/>
            </a:endParaRPr>
          </a:p>
          <a:p>
            <a:endParaRPr lang="es-ES" dirty="0">
              <a:cs typeface="Segoe U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C83209-BD41-BB4C-4022-4D3EE81C2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3375074"/>
            <a:ext cx="4605857" cy="353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79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984B3-A26F-7768-64D3-6BBD15160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FF98FE6-822F-92FC-7C28-CD01A966D7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B2BC03F-F299-58D2-8213-FA81BA0A0899}"/>
              </a:ext>
            </a:extLst>
          </p:cNvPr>
          <p:cNvSpPr txBox="1">
            <a:spLocks/>
          </p:cNvSpPr>
          <p:nvPr/>
        </p:nvSpPr>
        <p:spPr>
          <a:xfrm>
            <a:off x="1981200" y="487364"/>
            <a:ext cx="1287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How Public-Private </a:t>
            </a:r>
            <a:r>
              <a:rPr lang="es-ES" dirty="0" err="1">
                <a:latin typeface="Now Bold"/>
                <a:cs typeface="Segoe UI"/>
              </a:rPr>
              <a:t>Partnerships</a:t>
            </a:r>
            <a:r>
              <a:rPr lang="es-ES" dirty="0">
                <a:latin typeface="Now Bold"/>
                <a:cs typeface="Segoe UI"/>
              </a:rPr>
              <a:t> are </a:t>
            </a:r>
            <a:r>
              <a:rPr lang="es-ES" dirty="0" err="1">
                <a:latin typeface="Now Bold"/>
                <a:cs typeface="Segoe UI"/>
              </a:rPr>
              <a:t>created</a:t>
            </a:r>
            <a:r>
              <a:rPr lang="es-ES" dirty="0">
                <a:latin typeface="Now Bold"/>
                <a:cs typeface="Segoe UI"/>
              </a:rPr>
              <a:t>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83C4CC5-ACBE-D246-7E51-6F2345B52141}"/>
              </a:ext>
            </a:extLst>
          </p:cNvPr>
          <p:cNvSpPr txBox="1">
            <a:spLocks/>
          </p:cNvSpPr>
          <p:nvPr/>
        </p:nvSpPr>
        <p:spPr>
          <a:xfrm>
            <a:off x="990600" y="3162300"/>
            <a:ext cx="15163800" cy="57911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7B6B0"/>
              </a:buClr>
              <a:buFont typeface="Courier New" panose="02070309020205020404" pitchFamily="49" charset="0"/>
              <a:buChar char="o"/>
              <a:defRPr sz="2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rgbClr val="30527C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Identification of companies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Relevant companies are selected to provide internships and resources.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Definition of contributions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Both sides define inputs such as facilities, mentors, technology, and teaching staff.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Planning and monitoring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A joint training plan is designed, mentors are assigned, and student progress is monitored.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DM Sans"/>
              </a:rPr>
              <a:t>Evaluation</a:t>
            </a:r>
          </a:p>
          <a:p>
            <a:pPr marL="0" indent="0">
              <a:buNone/>
            </a:pPr>
            <a:r>
              <a:rPr lang="en-US" dirty="0">
                <a:latin typeface="DM Sans"/>
              </a:rPr>
              <a:t>A final assessment formally recognizes the learning achieved</a:t>
            </a:r>
            <a:endParaRPr lang="es-ES" dirty="0">
              <a:latin typeface="DM Sans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>
              <a:cs typeface="Segoe UI"/>
            </a:endParaRPr>
          </a:p>
          <a:p>
            <a:endParaRPr lang="es-ES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570282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EB578-FDD9-5A03-40B5-C88F2139C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CF2F509-CCC2-D09E-CA6D-103D30A500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3DAA89D-9BA8-C465-2104-553EFD9BD43A}"/>
              </a:ext>
            </a:extLst>
          </p:cNvPr>
          <p:cNvSpPr txBox="1">
            <a:spLocks/>
          </p:cNvSpPr>
          <p:nvPr/>
        </p:nvSpPr>
        <p:spPr>
          <a:xfrm>
            <a:off x="1981200" y="487364"/>
            <a:ext cx="1287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>
                <a:latin typeface="Now Bold"/>
                <a:cs typeface="Segoe UI"/>
              </a:rPr>
              <a:t> Regional VET </a:t>
            </a:r>
            <a:r>
              <a:rPr lang="es-ES" dirty="0" err="1">
                <a:latin typeface="Now Bold"/>
                <a:cs typeface="Segoe UI"/>
              </a:rPr>
              <a:t>ecosystems</a:t>
            </a:r>
            <a:endParaRPr lang="es-ES" dirty="0">
              <a:latin typeface="Now Bold"/>
              <a:cs typeface="Segoe UI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87BD87B-1238-AFA2-F3FA-5F2EDE6A26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2781300"/>
            <a:ext cx="4179343" cy="301904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D0A4360-7D89-96F1-DC86-F1FE8920C166}"/>
              </a:ext>
            </a:extLst>
          </p:cNvPr>
          <p:cNvSpPr txBox="1"/>
          <p:nvPr/>
        </p:nvSpPr>
        <p:spPr>
          <a:xfrm>
            <a:off x="656770" y="3009900"/>
            <a:ext cx="1145903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dirty="0" err="1">
                <a:latin typeface="DM Sans" pitchFamily="2" charset="0"/>
              </a:rPr>
              <a:t>Multisector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collaboration</a:t>
            </a:r>
            <a:endParaRPr lang="es-ES" sz="3200" dirty="0">
              <a:latin typeface="DM Sans" pitchFamily="2" charset="0"/>
            </a:endParaRPr>
          </a:p>
          <a:p>
            <a:pPr algn="just"/>
            <a:r>
              <a:rPr lang="es-ES" sz="3200" dirty="0" err="1">
                <a:latin typeface="DM Sans" pitchFamily="2" charset="0"/>
              </a:rPr>
              <a:t>Companies</a:t>
            </a:r>
            <a:r>
              <a:rPr lang="es-ES" sz="3200" dirty="0">
                <a:latin typeface="DM Sans" pitchFamily="2" charset="0"/>
              </a:rPr>
              <a:t>, training centers, and </a:t>
            </a:r>
            <a:r>
              <a:rPr lang="es-ES" sz="3200" dirty="0" err="1">
                <a:latin typeface="DM Sans" pitchFamily="2" charset="0"/>
              </a:rPr>
              <a:t>public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administrations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work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together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to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boost</a:t>
            </a:r>
            <a:r>
              <a:rPr lang="es-ES" sz="3200" dirty="0">
                <a:latin typeface="DM Sans" pitchFamily="2" charset="0"/>
              </a:rPr>
              <a:t> regional </a:t>
            </a:r>
            <a:r>
              <a:rPr lang="es-ES" sz="3200" dirty="0" err="1">
                <a:latin typeface="DM Sans" pitchFamily="2" charset="0"/>
              </a:rPr>
              <a:t>development</a:t>
            </a:r>
            <a:r>
              <a:rPr lang="es-ES" sz="3200" dirty="0">
                <a:latin typeface="DM Sans" pitchFamily="2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dirty="0" err="1">
                <a:latin typeface="DM Sans" pitchFamily="2" charset="0"/>
              </a:rPr>
              <a:t>Adaptation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to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strategic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sectors</a:t>
            </a:r>
            <a:endParaRPr lang="es-ES" sz="3200" dirty="0">
              <a:latin typeface="DM Sans" pitchFamily="2" charset="0"/>
            </a:endParaRPr>
          </a:p>
          <a:p>
            <a:pPr algn="just"/>
            <a:r>
              <a:rPr lang="es-ES" sz="3200" dirty="0">
                <a:latin typeface="DM Sans" pitchFamily="2" charset="0"/>
              </a:rPr>
              <a:t>Training </a:t>
            </a:r>
            <a:r>
              <a:rPr lang="es-ES" sz="3200" dirty="0" err="1">
                <a:latin typeface="DM Sans" pitchFamily="2" charset="0"/>
              </a:rPr>
              <a:t>programs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adjust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to</a:t>
            </a:r>
            <a:r>
              <a:rPr lang="es-ES" sz="3200" dirty="0">
                <a:latin typeface="DM Sans" pitchFamily="2" charset="0"/>
              </a:rPr>
              <a:t> local labor </a:t>
            </a:r>
            <a:r>
              <a:rPr lang="es-ES" sz="3200" dirty="0" err="1">
                <a:latin typeface="DM Sans" pitchFamily="2" charset="0"/>
              </a:rPr>
              <a:t>market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demands</a:t>
            </a:r>
            <a:r>
              <a:rPr lang="es-ES" sz="3200" dirty="0">
                <a:latin typeface="DM Sans" pitchFamily="2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dirty="0" err="1">
                <a:latin typeface="DM Sans" pitchFamily="2" charset="0"/>
              </a:rPr>
              <a:t>Boost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to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competitiveness</a:t>
            </a:r>
            <a:endParaRPr lang="es-ES" sz="3200" dirty="0">
              <a:latin typeface="DM Sans" pitchFamily="2" charset="0"/>
            </a:endParaRPr>
          </a:p>
          <a:p>
            <a:pPr algn="just"/>
            <a:r>
              <a:rPr lang="es-ES" sz="3200" dirty="0" err="1">
                <a:latin typeface="DM Sans" pitchFamily="2" charset="0"/>
              </a:rPr>
              <a:t>Alignment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with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the</a:t>
            </a:r>
            <a:r>
              <a:rPr lang="es-ES" sz="3200" dirty="0">
                <a:latin typeface="DM Sans" pitchFamily="2" charset="0"/>
              </a:rPr>
              <a:t> labor </a:t>
            </a:r>
            <a:r>
              <a:rPr lang="es-ES" sz="3200" dirty="0" err="1">
                <a:latin typeface="DM Sans" pitchFamily="2" charset="0"/>
              </a:rPr>
              <a:t>market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improves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competitiveness</a:t>
            </a:r>
            <a:r>
              <a:rPr lang="es-ES" sz="3200" dirty="0">
                <a:latin typeface="DM Sans" pitchFamily="2" charset="0"/>
              </a:rPr>
              <a:t> and </a:t>
            </a:r>
            <a:r>
              <a:rPr lang="es-ES" sz="3200" dirty="0" err="1">
                <a:latin typeface="DM Sans" pitchFamily="2" charset="0"/>
              </a:rPr>
              <a:t>creates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sustainable</a:t>
            </a:r>
            <a:r>
              <a:rPr lang="es-ES" sz="3200" dirty="0">
                <a:latin typeface="DM Sans" pitchFamily="2" charset="0"/>
              </a:rPr>
              <a:t> </a:t>
            </a:r>
            <a:r>
              <a:rPr lang="es-ES" sz="3200" dirty="0" err="1">
                <a:latin typeface="DM Sans" pitchFamily="2" charset="0"/>
              </a:rPr>
              <a:t>jobs</a:t>
            </a:r>
            <a:r>
              <a:rPr lang="es-ES" sz="3200" dirty="0">
                <a:latin typeface="DM San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8279288"/>
      </p:ext>
    </p:extLst>
  </p:cSld>
  <p:clrMapOvr>
    <a:masterClrMapping/>
  </p:clrMapOvr>
</p:sld>
</file>

<file path=ppt/theme/theme1.xml><?xml version="1.0" encoding="utf-8"?>
<a:theme xmlns:a="http://schemas.openxmlformats.org/drawingml/2006/main" name="Main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Divid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Green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 Green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tent Blue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tent Blue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910ce-4b22-4a64-a6b3-4c4af67028b5">
      <Terms xmlns="http://schemas.microsoft.com/office/infopath/2007/PartnerControls"/>
    </lcf76f155ced4ddcb4097134ff3c332f>
    <TaxCatchAll xmlns="ddda827c-5b93-4888-ba5f-e42b7a2c88f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908D9C67F7F5B45AB220F1717414379" ma:contentTypeVersion="11" ma:contentTypeDescription="Crear nuevo documento." ma:contentTypeScope="" ma:versionID="34261f00eef53bd1c7b1c8d7a6968f2e">
  <xsd:schema xmlns:xsd="http://www.w3.org/2001/XMLSchema" xmlns:xs="http://www.w3.org/2001/XMLSchema" xmlns:p="http://schemas.microsoft.com/office/2006/metadata/properties" xmlns:ns2="ef7910ce-4b22-4a64-a6b3-4c4af67028b5" xmlns:ns3="ddda827c-5b93-4888-ba5f-e42b7a2c88ff" targetNamespace="http://schemas.microsoft.com/office/2006/metadata/properties" ma:root="true" ma:fieldsID="d72e6369e87e36a71129aaba2296b826" ns2:_="" ns3:_="">
    <xsd:import namespace="ef7910ce-4b22-4a64-a6b3-4c4af67028b5"/>
    <xsd:import namespace="ddda827c-5b93-4888-ba5f-e42b7a2c88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910ce-4b22-4a64-a6b3-4c4af6702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762c81a1-2f56-4b5f-9ac6-c4b2d6a85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a827c-5b93-4888-ba5f-e42b7a2c88f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a2ccbdd-d8c4-4591-be47-e0200d1aba8b}" ma:internalName="TaxCatchAll" ma:showField="CatchAllData" ma:web="ddda827c-5b93-4888-ba5f-e42b7a2c88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9540DA-6169-4494-90C9-956EE15DCEA6}">
  <ds:schemaRefs>
    <ds:schemaRef ds:uri="http://schemas.microsoft.com/office/2006/metadata/properties"/>
    <ds:schemaRef ds:uri="http://schemas.microsoft.com/office/infopath/2007/PartnerControls"/>
    <ds:schemaRef ds:uri="ef7910ce-4b22-4a64-a6b3-4c4af67028b5"/>
    <ds:schemaRef ds:uri="ddda827c-5b93-4888-ba5f-e42b7a2c88ff"/>
  </ds:schemaRefs>
</ds:datastoreItem>
</file>

<file path=customXml/itemProps2.xml><?xml version="1.0" encoding="utf-8"?>
<ds:datastoreItem xmlns:ds="http://schemas.openxmlformats.org/officeDocument/2006/customXml" ds:itemID="{E84AE821-E6EF-4B4E-AF99-764B435B76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7910ce-4b22-4a64-a6b3-4c4af67028b5"/>
    <ds:schemaRef ds:uri="ddda827c-5b93-4888-ba5f-e42b7a2c88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AA80AD-2D28-4489-95DE-3BE7C40E3E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683</Words>
  <Application>Microsoft Office PowerPoint</Application>
  <PresentationFormat>Personalizado</PresentationFormat>
  <Paragraphs>98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11</vt:i4>
      </vt:variant>
    </vt:vector>
  </HeadingPairs>
  <TitlesOfParts>
    <vt:vector size="23" baseType="lpstr">
      <vt:lpstr>Segoe UI</vt:lpstr>
      <vt:lpstr>Arial</vt:lpstr>
      <vt:lpstr>Courier New</vt:lpstr>
      <vt:lpstr>DM Sans</vt:lpstr>
      <vt:lpstr>Aptos</vt:lpstr>
      <vt:lpstr>Now Bold</vt:lpstr>
      <vt:lpstr>Main Title</vt:lpstr>
      <vt:lpstr>Section Divider</vt:lpstr>
      <vt:lpstr>Content Green - Subtitle</vt:lpstr>
      <vt:lpstr>Content Green - Blank</vt:lpstr>
      <vt:lpstr>Content Blue - Subtitle</vt:lpstr>
      <vt:lpstr>Content Blue - Blank</vt:lpstr>
      <vt:lpstr>Pillar 5: Ecosystems and VET networks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Alberto</dc:title>
  <dc:creator>ALBERTO</dc:creator>
  <cp:lastModifiedBy>María José Lladró Pérez</cp:lastModifiedBy>
  <cp:revision>122</cp:revision>
  <dcterms:created xsi:type="dcterms:W3CDTF">2006-08-16T00:00:00Z</dcterms:created>
  <dcterms:modified xsi:type="dcterms:W3CDTF">2026-05-28T15:41:45Z</dcterms:modified>
  <dc:identifier>DAF_d76RYQ0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0x0101001908D9C67F7F5B45AB220F1717414379</vt:lpwstr>
  </property>
  <property fmtid="{D5CDD505-2E9C-101B-9397-08002B2CF9AE}" pid="3" name="MediaServiceImageTags">
    <vt:lpwstr/>
  </property>
</Properties>
</file>