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9" r:id="rId4"/>
    <p:sldMasterId id="2147483667" r:id="rId5"/>
    <p:sldMasterId id="2147483648" r:id="rId6"/>
    <p:sldMasterId id="2147483661" r:id="rId7"/>
    <p:sldMasterId id="2147483656" r:id="rId8"/>
    <p:sldMasterId id="2147483664" r:id="rId9"/>
  </p:sldMasterIdLst>
  <p:notesMasterIdLst>
    <p:notesMasterId r:id="rId26"/>
  </p:notesMasterIdLst>
  <p:handoutMasterIdLst>
    <p:handoutMasterId r:id="rId27"/>
  </p:handoutMasterIdLst>
  <p:sldIdLst>
    <p:sldId id="460" r:id="rId10"/>
    <p:sldId id="465" r:id="rId11"/>
    <p:sldId id="466" r:id="rId12"/>
    <p:sldId id="467" r:id="rId13"/>
    <p:sldId id="468" r:id="rId14"/>
    <p:sldId id="469" r:id="rId15"/>
    <p:sldId id="470" r:id="rId16"/>
    <p:sldId id="471" r:id="rId17"/>
    <p:sldId id="472" r:id="rId18"/>
    <p:sldId id="473" r:id="rId19"/>
    <p:sldId id="474" r:id="rId20"/>
    <p:sldId id="475" r:id="rId21"/>
    <p:sldId id="476" r:id="rId22"/>
    <p:sldId id="477" r:id="rId23"/>
    <p:sldId id="478" r:id="rId24"/>
    <p:sldId id="479" r:id="rId25"/>
  </p:sldIdLst>
  <p:sldSz cx="18288000" cy="10287000"/>
  <p:notesSz cx="6858000" cy="9144000"/>
  <p:embeddedFontLst>
    <p:embeddedFont>
      <p:font typeface="DM Sans" pitchFamily="2" charset="0"/>
      <p:regular r:id="rId28"/>
      <p:bold r:id="rId29"/>
      <p:italic r:id="rId30"/>
      <p:boldItalic r:id="rId31"/>
    </p:embeddedFont>
    <p:embeddedFont>
      <p:font typeface="Now Bold" panose="020B0604020202020204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2D60"/>
    <a:srgbClr val="B4B4B4"/>
    <a:srgbClr val="B7CBBE"/>
    <a:srgbClr val="344A46"/>
    <a:srgbClr val="97B6B0"/>
    <a:srgbClr val="30527C"/>
    <a:srgbClr val="A7CAC3"/>
    <a:srgbClr val="A9CCC5"/>
    <a:srgbClr val="C4E5DB"/>
    <a:srgbClr val="7C9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F48240-95EB-7DC9-617D-790756402203}" v="4" dt="2026-05-28T07:52:26.4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8" autoAdjust="0"/>
    <p:restoredTop sz="96283" autoAdjust="0"/>
  </p:normalViewPr>
  <p:slideViewPr>
    <p:cSldViewPr>
      <p:cViewPr varScale="1">
        <p:scale>
          <a:sx n="71" d="100"/>
          <a:sy n="71" d="100"/>
        </p:scale>
        <p:origin x="10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92" d="100"/>
          <a:sy n="92" d="100"/>
        </p:scale>
        <p:origin x="4114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notesMaster" Target="notesMasters/notesMaster1.xml"/><Relationship Id="rId21" Type="http://schemas.openxmlformats.org/officeDocument/2006/relationships/slide" Target="slides/slide12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font" Target="fonts/font5.fntdata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ía José Lladró Pérez" userId="S::mjlladro_femeval.es#ext#@cesolsoldadura.onmicrosoft.com::ee05431b-c3b0-4909-a925-f536d373ee54" providerId="AD" clId="Web-{C7F48240-95EB-7DC9-617D-790756402203}"/>
    <pc:docChg chg="modSld">
      <pc:chgData name="María José Lladró Pérez" userId="S::mjlladro_femeval.es#ext#@cesolsoldadura.onmicrosoft.com::ee05431b-c3b0-4909-a925-f536d373ee54" providerId="AD" clId="Web-{C7F48240-95EB-7DC9-617D-790756402203}" dt="2026-05-28T07:52:26.463" v="3" actId="14100"/>
      <pc:docMkLst>
        <pc:docMk/>
      </pc:docMkLst>
      <pc:sldChg chg="delSp modSp">
        <pc:chgData name="María José Lladró Pérez" userId="S::mjlladro_femeval.es#ext#@cesolsoldadura.onmicrosoft.com::ee05431b-c3b0-4909-a925-f536d373ee54" providerId="AD" clId="Web-{C7F48240-95EB-7DC9-617D-790756402203}" dt="2026-05-28T07:52:20.088" v="1" actId="1076"/>
        <pc:sldMkLst>
          <pc:docMk/>
          <pc:sldMk cId="2255150926" sldId="465"/>
        </pc:sldMkLst>
        <pc:spChg chg="mod">
          <ac:chgData name="María José Lladró Pérez" userId="S::mjlladro_femeval.es#ext#@cesolsoldadura.onmicrosoft.com::ee05431b-c3b0-4909-a925-f536d373ee54" providerId="AD" clId="Web-{C7F48240-95EB-7DC9-617D-790756402203}" dt="2026-05-28T07:52:20.088" v="1" actId="1076"/>
          <ac:spMkLst>
            <pc:docMk/>
            <pc:sldMk cId="2255150926" sldId="465"/>
            <ac:spMk id="3" creationId="{C5CA96E2-C3A5-60C8-CE74-DCDA5190DFCA}"/>
          </ac:spMkLst>
        </pc:spChg>
        <pc:picChg chg="del">
          <ac:chgData name="María José Lladró Pérez" userId="S::mjlladro_femeval.es#ext#@cesolsoldadura.onmicrosoft.com::ee05431b-c3b0-4909-a925-f536d373ee54" providerId="AD" clId="Web-{C7F48240-95EB-7DC9-617D-790756402203}" dt="2026-05-28T07:52:16.728" v="0"/>
          <ac:picMkLst>
            <pc:docMk/>
            <pc:sldMk cId="2255150926" sldId="465"/>
            <ac:picMk id="4" creationId="{2DAFB11A-F1E2-DD2A-8F4C-86A36A5D1D2F}"/>
          </ac:picMkLst>
        </pc:picChg>
      </pc:sldChg>
      <pc:sldChg chg="delSp modSp">
        <pc:chgData name="María José Lladró Pérez" userId="S::mjlladro_femeval.es#ext#@cesolsoldadura.onmicrosoft.com::ee05431b-c3b0-4909-a925-f536d373ee54" providerId="AD" clId="Web-{C7F48240-95EB-7DC9-617D-790756402203}" dt="2026-05-28T07:52:26.463" v="3" actId="14100"/>
        <pc:sldMkLst>
          <pc:docMk/>
          <pc:sldMk cId="3959040962" sldId="479"/>
        </pc:sldMkLst>
        <pc:spChg chg="mod">
          <ac:chgData name="María José Lladró Pérez" userId="S::mjlladro_femeval.es#ext#@cesolsoldadura.onmicrosoft.com::ee05431b-c3b0-4909-a925-f536d373ee54" providerId="AD" clId="Web-{C7F48240-95EB-7DC9-617D-790756402203}" dt="2026-05-28T07:52:26.463" v="3" actId="14100"/>
          <ac:spMkLst>
            <pc:docMk/>
            <pc:sldMk cId="3959040962" sldId="479"/>
            <ac:spMk id="3" creationId="{8A463598-1F1D-CC45-0FE6-E3BB6397321B}"/>
          </ac:spMkLst>
        </pc:spChg>
        <pc:picChg chg="del">
          <ac:chgData name="María José Lladró Pérez" userId="S::mjlladro_femeval.es#ext#@cesolsoldadura.onmicrosoft.com::ee05431b-c3b0-4909-a925-f536d373ee54" providerId="AD" clId="Web-{C7F48240-95EB-7DC9-617D-790756402203}" dt="2026-05-28T07:52:24.182" v="2"/>
          <ac:picMkLst>
            <pc:docMk/>
            <pc:sldMk cId="3959040962" sldId="479"/>
            <ac:picMk id="4" creationId="{CD884A5C-0257-FF24-079C-D7B26F0ED61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5FCF8926-51E4-DAB3-2EE9-7AA1501E96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83955D2-1D89-E927-24FE-F5DB362818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8D09E-D0C7-4473-A480-BD9139915595}" type="datetimeFigureOut">
              <a:rPr lang="es-ES" smtClean="0"/>
              <a:t>28/05/2026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F5DF09F-59D5-8A43-26D7-853C096432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AC24C9D-D6ED-4528-6F79-F6A12CBE82B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D1723-94C4-47E2-8E15-A82B8FC453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7747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EF9F3-C35B-4C6E-91D2-B252836B3DB3}" type="datetimeFigureOut">
              <a:rPr lang="es-ES" smtClean="0"/>
              <a:t>28/05/2026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B3051-FD19-4F5D-8E47-C21ED752EF6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3748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2AC531C-C1FC-70A2-17E0-08105A50C0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497763"/>
            <a:ext cx="17068800" cy="1989137"/>
          </a:xfrm>
          <a:prstGeom prst="rect">
            <a:avLst/>
          </a:prstGeom>
        </p:spPr>
        <p:txBody>
          <a:bodyPr anchor="ctr" anchorCtr="0"/>
          <a:lstStyle>
            <a:lvl1pPr algn="ctr">
              <a:defRPr sz="5400">
                <a:solidFill>
                  <a:srgbClr val="042D60"/>
                </a:solidFill>
                <a:latin typeface="Now Bold" panose="020B0604020202020204" charset="0"/>
              </a:defRPr>
            </a:lvl1pPr>
          </a:lstStyle>
          <a:p>
            <a:r>
              <a:rPr lang="es-ES" dirty="0" err="1"/>
              <a:t>Kick</a:t>
            </a:r>
            <a:r>
              <a:rPr lang="es-ES" dirty="0"/>
              <a:t>-off Meeting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C302B5-F66A-C1AC-0629-CE7EBF36A6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39000" y="9182100"/>
            <a:ext cx="3810000" cy="914401"/>
          </a:xfrm>
          <a:prstGeom prst="rect">
            <a:avLst/>
          </a:prstGeom>
        </p:spPr>
        <p:txBody>
          <a:bodyPr/>
          <a:lstStyle>
            <a:lvl1pPr algn="ctr">
              <a:buNone/>
              <a:defRPr sz="2000">
                <a:solidFill>
                  <a:srgbClr val="042D60"/>
                </a:solidFill>
                <a:latin typeface="DM Sans" pitchFamily="2" charset="0"/>
              </a:defRPr>
            </a:lvl1pPr>
          </a:lstStyle>
          <a:p>
            <a:pPr lvl="0"/>
            <a:r>
              <a:rPr lang="es-ES" dirty="0"/>
              <a:t>DD </a:t>
            </a:r>
            <a:r>
              <a:rPr lang="es-ES" dirty="0" err="1"/>
              <a:t>Month</a:t>
            </a:r>
            <a:r>
              <a:rPr lang="es-ES" dirty="0"/>
              <a:t> 2026</a:t>
            </a:r>
          </a:p>
          <a:p>
            <a:pPr lvl="0"/>
            <a:r>
              <a:rPr lang="es-ES" dirty="0"/>
              <a:t>Place</a:t>
            </a:r>
          </a:p>
        </p:txBody>
      </p:sp>
    </p:spTree>
    <p:extLst>
      <p:ext uri="{BB962C8B-B14F-4D97-AF65-F5344CB8AC3E}">
        <p14:creationId xmlns:p14="http://schemas.microsoft.com/office/powerpoint/2010/main" val="1732480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91D62BE-22B9-ABA0-99EC-612D68B22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Marcador de texto 7">
            <a:extLst>
              <a:ext uri="{FF2B5EF4-FFF2-40B4-BE49-F238E27FC236}">
                <a16:creationId xmlns:a16="http://schemas.microsoft.com/office/drawing/2014/main" id="{0C72F0BE-399D-40CA-5559-504481CD6E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2" name="Marcador de texto 13">
            <a:extLst>
              <a:ext uri="{FF2B5EF4-FFF2-40B4-BE49-F238E27FC236}">
                <a16:creationId xmlns:a16="http://schemas.microsoft.com/office/drawing/2014/main" id="{E7FF4E8C-E7C5-D0BF-C668-8071CACABE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4485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0" y="1333500"/>
            <a:ext cx="9711446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5000" y="8496300"/>
            <a:ext cx="8610599" cy="838200"/>
          </a:xfrm>
          <a:prstGeom prst="rect">
            <a:avLst/>
          </a:prstGeom>
        </p:spPr>
        <p:txBody>
          <a:bodyPr/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9C14C28-0E71-D3DE-6214-B961C06117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0" y="4152900"/>
            <a:ext cx="9711446" cy="533400"/>
          </a:xfrm>
          <a:prstGeom prst="rect">
            <a:avLst/>
          </a:prstGeo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41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81300"/>
            <a:ext cx="8610599" cy="6377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9C14C28-0E71-D3DE-6214-B961C06117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69E133C2-457F-ED33-BE2C-AC8476CB95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34CBDE-A822-9BBA-E33F-47AC0FEBF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Marcador de texto 11">
            <a:extLst>
              <a:ext uri="{FF2B5EF4-FFF2-40B4-BE49-F238E27FC236}">
                <a16:creationId xmlns:a16="http://schemas.microsoft.com/office/drawing/2014/main" id="{CF3B57F0-70DC-7CCC-2BE4-A95430ED9B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9" name="Marcador de texto 13">
            <a:extLst>
              <a:ext uri="{FF2B5EF4-FFF2-40B4-BE49-F238E27FC236}">
                <a16:creationId xmlns:a16="http://schemas.microsoft.com/office/drawing/2014/main" id="{A46E1402-5840-710E-19D8-157B466212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81300"/>
            <a:ext cx="8610599" cy="6377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9C14C28-0E71-D3DE-6214-B961C06117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texto 13">
            <a:extLst>
              <a:ext uri="{FF2B5EF4-FFF2-40B4-BE49-F238E27FC236}">
                <a16:creationId xmlns:a16="http://schemas.microsoft.com/office/drawing/2014/main" id="{85095932-D0BA-3305-3C2E-A3F179A1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2575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34CBDE-A822-9BBA-E33F-47AC0FEBF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Marcador de texto 11">
            <a:extLst>
              <a:ext uri="{FF2B5EF4-FFF2-40B4-BE49-F238E27FC236}">
                <a16:creationId xmlns:a16="http://schemas.microsoft.com/office/drawing/2014/main" id="{CF3B57F0-70DC-7CCC-2BE4-A95430ED9B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" y="1943100"/>
            <a:ext cx="9220199" cy="533400"/>
          </a:xfrm>
        </p:spPr>
        <p:txBody>
          <a:bodyPr/>
          <a:lstStyle>
            <a:lvl1pPr algn="l">
              <a:buNone/>
              <a:defRPr b="1">
                <a:solidFill>
                  <a:srgbClr val="B7CBBE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2" name="Marcador de texto 13">
            <a:extLst>
              <a:ext uri="{FF2B5EF4-FFF2-40B4-BE49-F238E27FC236}">
                <a16:creationId xmlns:a16="http://schemas.microsoft.com/office/drawing/2014/main" id="{9621E82E-A744-321E-1BF2-99E24DE10B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9514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2000" y="2857500"/>
            <a:ext cx="8610599" cy="6377782"/>
          </a:xfrm>
        </p:spPr>
        <p:txBody>
          <a:bodyPr/>
          <a:lstStyle>
            <a:lvl1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1pPr>
            <a:lvl2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2pPr>
            <a:lvl3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3pPr>
            <a:lvl4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4pPr>
            <a:lvl5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B89652C-6752-D906-AAA2-A0BEC07A50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11" name="Marcador de texto 13">
            <a:extLst>
              <a:ext uri="{FF2B5EF4-FFF2-40B4-BE49-F238E27FC236}">
                <a16:creationId xmlns:a16="http://schemas.microsoft.com/office/drawing/2014/main" id="{8BAF5EB9-1D60-573B-17B8-E628104B7B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94903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91D62BE-22B9-ABA0-99EC-612D68B22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Marcador de texto 7">
            <a:extLst>
              <a:ext uri="{FF2B5EF4-FFF2-40B4-BE49-F238E27FC236}">
                <a16:creationId xmlns:a16="http://schemas.microsoft.com/office/drawing/2014/main" id="{0C72F0BE-399D-40CA-5559-504481CD6E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10" name="Marcador de texto 13">
            <a:extLst>
              <a:ext uri="{FF2B5EF4-FFF2-40B4-BE49-F238E27FC236}">
                <a16:creationId xmlns:a16="http://schemas.microsoft.com/office/drawing/2014/main" id="{DD2D077C-CF37-3145-BCE0-AE15E85ACB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364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2000" y="2857500"/>
            <a:ext cx="8610599" cy="6377782"/>
          </a:xfrm>
        </p:spPr>
        <p:txBody>
          <a:bodyPr/>
          <a:lstStyle>
            <a:lvl1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1pPr>
            <a:lvl2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2pPr>
            <a:lvl3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3pPr>
            <a:lvl4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4pPr>
            <a:lvl5pPr>
              <a:buClr>
                <a:srgbClr val="30527C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B89652C-6752-D906-AAA2-A0BEC07A50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1943100"/>
            <a:ext cx="9220200" cy="533400"/>
          </a:xfrm>
        </p:spPr>
        <p:txBody>
          <a:bodyPr/>
          <a:lstStyle>
            <a:lvl1pPr>
              <a:buNone/>
              <a:defRPr b="1">
                <a:solidFill>
                  <a:srgbClr val="042D60"/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5" name="Marcador de texto 13">
            <a:extLst>
              <a:ext uri="{FF2B5EF4-FFF2-40B4-BE49-F238E27FC236}">
                <a16:creationId xmlns:a16="http://schemas.microsoft.com/office/drawing/2014/main" id="{DABFF1AC-D9CC-E63B-AB7D-ABE3B30EF2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15800" y="9731375"/>
            <a:ext cx="4495800" cy="365125"/>
          </a:xfrm>
        </p:spPr>
        <p:txBody>
          <a:bodyPr/>
          <a:lstStyle>
            <a:lvl1pPr>
              <a:buNone/>
              <a:defRPr sz="1200">
                <a:solidFill>
                  <a:srgbClr val="B4B4B4"/>
                </a:solidFill>
              </a:defRPr>
            </a:lvl1pPr>
          </a:lstStyle>
          <a:p>
            <a:pPr lvl="0"/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name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5586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1" descr="Texto&#10;&#10;El contenido generado por IA puede ser incorrecto.">
            <a:extLst>
              <a:ext uri="{FF2B5EF4-FFF2-40B4-BE49-F238E27FC236}">
                <a16:creationId xmlns:a16="http://schemas.microsoft.com/office/drawing/2014/main" id="{6FE20541-F8E4-9F97-16FB-7CC6876205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900"/>
            <a:ext cx="4198127" cy="8793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2572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13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042D60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0527C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0527C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0527C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97B6B0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0527C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0527C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0527C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6210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97B6B0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0527C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0527C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0527C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0527C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916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30527C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44A46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44A46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44A46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1432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2880518"/>
            <a:ext cx="8610599" cy="637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097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rgbClr val="30527C"/>
          </a:solidFill>
          <a:latin typeface="Now Bold" panose="020B060402020202020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7B6B0"/>
        </a:buClr>
        <a:buFont typeface="Courier New" panose="02070309020205020404" pitchFamily="49" charset="0"/>
        <a:buChar char="o"/>
        <a:defRPr sz="2800" kern="1200">
          <a:solidFill>
            <a:srgbClr val="344A46"/>
          </a:solidFill>
          <a:latin typeface="DM Sans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344A46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44A46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344A46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8B10F4-FB94-2D9B-1BA8-B17A4D571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Pillar 6: </a:t>
            </a:r>
            <a:r>
              <a:rPr lang="es-ES" b="1" dirty="0" err="1"/>
              <a:t>Supporting</a:t>
            </a:r>
            <a:r>
              <a:rPr lang="es-ES" b="1" dirty="0"/>
              <a:t> and </a:t>
            </a:r>
            <a:r>
              <a:rPr lang="es-ES" b="1" dirty="0" err="1"/>
              <a:t>preparing</a:t>
            </a:r>
            <a:r>
              <a:rPr lang="es-ES" b="1" dirty="0"/>
              <a:t> VET </a:t>
            </a:r>
            <a:r>
              <a:rPr lang="es-ES" b="1" dirty="0" err="1"/>
              <a:t>learners</a:t>
            </a:r>
            <a:r>
              <a:rPr lang="es-ES" b="1" dirty="0"/>
              <a:t> </a:t>
            </a:r>
            <a:r>
              <a:rPr lang="es-ES" b="1" dirty="0" err="1"/>
              <a:t>for</a:t>
            </a:r>
            <a:r>
              <a:rPr lang="es-ES" b="1" dirty="0"/>
              <a:t> </a:t>
            </a:r>
            <a:r>
              <a:rPr lang="es-ES" b="1" dirty="0" err="1"/>
              <a:t>the</a:t>
            </a:r>
            <a:r>
              <a:rPr lang="es-ES" b="1" dirty="0"/>
              <a:t> digital &amp; </a:t>
            </a:r>
            <a:r>
              <a:rPr lang="es-ES" b="1" dirty="0" err="1"/>
              <a:t>entrepreneurial</a:t>
            </a:r>
            <a:r>
              <a:rPr lang="es-ES" b="1" dirty="0"/>
              <a:t> </a:t>
            </a:r>
            <a:r>
              <a:rPr lang="es-ES" b="1" dirty="0" err="1"/>
              <a:t>skills</a:t>
            </a:r>
            <a:r>
              <a:rPr lang="es-ES" b="1" dirty="0"/>
              <a:t> </a:t>
            </a:r>
            <a:r>
              <a:rPr lang="es-ES" b="1" dirty="0" err="1"/>
              <a:t>transition</a:t>
            </a: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22C2D52-210B-0E9D-5D29-5619115F104E}"/>
              </a:ext>
            </a:extLst>
          </p:cNvPr>
          <p:cNvSpPr txBox="1"/>
          <p:nvPr/>
        </p:nvSpPr>
        <p:spPr>
          <a:xfrm>
            <a:off x="495300" y="9800487"/>
            <a:ext cx="17297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Funded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by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the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European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Union.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Views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and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opinions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expressed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are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however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those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of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the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author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(s)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only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and do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not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necessarily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reflect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those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of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the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European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Union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or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the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Autónomo Servicio Español para la Internacionalización de la Educación (SEPIE). Neither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the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European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Union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nor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SEPIE can be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held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responsible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for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 </a:t>
            </a:r>
            <a:r>
              <a:rPr lang="es-ES" sz="1000" b="0" i="0" u="none" strike="noStrike" dirty="0" err="1">
                <a:solidFill>
                  <a:srgbClr val="042D60"/>
                </a:solidFill>
                <a:effectLst/>
                <a:latin typeface="DM Sans" pitchFamily="2" charset="0"/>
              </a:rPr>
              <a:t>them</a:t>
            </a:r>
            <a:r>
              <a:rPr lang="es-ES" sz="1000" b="0" i="0" u="none" strike="noStrike" dirty="0">
                <a:solidFill>
                  <a:srgbClr val="042D60"/>
                </a:solidFill>
                <a:effectLst/>
                <a:latin typeface="DM Sans" pitchFamily="2" charset="0"/>
              </a:rPr>
              <a:t>.</a:t>
            </a:r>
            <a:endParaRPr lang="es-ES" sz="1000" dirty="0"/>
          </a:p>
        </p:txBody>
      </p:sp>
    </p:spTree>
    <p:extLst>
      <p:ext uri="{BB962C8B-B14F-4D97-AF65-F5344CB8AC3E}">
        <p14:creationId xmlns:p14="http://schemas.microsoft.com/office/powerpoint/2010/main" val="451124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80BCF-468E-AE0F-54EC-3C63B5F29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4789060-5238-DE59-FC5C-19DE810FA1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18" y="3810611"/>
            <a:ext cx="8171688" cy="2665778"/>
          </a:xfrm>
          <a:prstGeom prst="rect">
            <a:avLst/>
          </a:prstGeom>
        </p:spPr>
      </p:pic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EA831C2-FBFE-A56A-237E-4D3864A0EB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0DFDD1A-68F7-881C-47D8-738BD6786FCD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1386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n-US" dirty="0"/>
              <a:t>Sustainable and digital integration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2B5755C-8AF1-ED7E-9D88-F0209AEA8353}"/>
              </a:ext>
            </a:extLst>
          </p:cNvPr>
          <p:cNvSpPr txBox="1"/>
          <p:nvPr/>
        </p:nvSpPr>
        <p:spPr>
          <a:xfrm>
            <a:off x="9296400" y="2400300"/>
            <a:ext cx="7772400" cy="6196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2500"/>
              </a:spcBef>
            </a:pPr>
            <a:r>
              <a:rPr lang="en-US" b="1" dirty="0"/>
              <a:t>Digital and Ecological Transformation</a:t>
            </a:r>
          </a:p>
          <a:p>
            <a:pPr algn="r">
              <a:spcBef>
                <a:spcPts val="2500"/>
              </a:spcBef>
            </a:pPr>
            <a:r>
              <a:rPr lang="en-US" dirty="0"/>
              <a:t>Modern VET integrates digital innovation with ecological goals to address sustainability challenges effectively.</a:t>
            </a:r>
          </a:p>
          <a:p>
            <a:pPr algn="r">
              <a:spcBef>
                <a:spcPts val="2500"/>
              </a:spcBef>
            </a:pPr>
            <a:r>
              <a:rPr lang="en-US" b="1" dirty="0"/>
              <a:t>Practical Sustainable Applications</a:t>
            </a:r>
          </a:p>
          <a:p>
            <a:pPr algn="r">
              <a:spcBef>
                <a:spcPts val="2500"/>
              </a:spcBef>
            </a:pPr>
            <a:r>
              <a:rPr lang="en-US" dirty="0"/>
              <a:t>Renewable energy with IoT, smart agriculture, healthcare, and sustainable mobility showcase technology supporting environment.</a:t>
            </a:r>
          </a:p>
          <a:p>
            <a:pPr algn="r">
              <a:spcBef>
                <a:spcPts val="2500"/>
              </a:spcBef>
            </a:pPr>
            <a:r>
              <a:rPr lang="en-US" b="1" dirty="0"/>
              <a:t>Educational Frameworks Supporting Sustainability</a:t>
            </a:r>
          </a:p>
          <a:p>
            <a:pPr algn="r">
              <a:spcBef>
                <a:spcPts val="2500"/>
              </a:spcBef>
            </a:pPr>
            <a:r>
              <a:rPr lang="en-US" dirty="0"/>
              <a:t>Frameworks like </a:t>
            </a:r>
            <a:r>
              <a:rPr lang="en-US" dirty="0" err="1"/>
              <a:t>GreenComp</a:t>
            </a:r>
            <a:r>
              <a:rPr lang="en-US" dirty="0"/>
              <a:t> foster environmental competencies and systemic thinking for sustainable tech solutions.</a:t>
            </a:r>
          </a:p>
          <a:p>
            <a:pPr algn="r">
              <a:spcBef>
                <a:spcPts val="2500"/>
              </a:spcBef>
            </a:pPr>
            <a:r>
              <a:rPr lang="en-US" b="1" dirty="0"/>
              <a:t>Preparing Future Professionals</a:t>
            </a:r>
          </a:p>
          <a:p>
            <a:pPr algn="r">
              <a:spcBef>
                <a:spcPts val="2500"/>
              </a:spcBef>
            </a:pPr>
            <a:r>
              <a:rPr lang="en-US" dirty="0"/>
              <a:t>VET equips students to lead responsible innovation by combining digital and green skills for future challenges.</a:t>
            </a:r>
          </a:p>
          <a:p>
            <a:pPr algn="r">
              <a:spcBef>
                <a:spcPts val="2500"/>
              </a:spcBef>
            </a:pP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4380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FA206-3558-46BF-8762-9570B2C4D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2D65C5A-F76B-87E5-F890-2BC9B1AE8E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A62F93-AA25-787E-E1C2-8EAE89C72499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1386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 err="1"/>
              <a:t>Entrepreneurial</a:t>
            </a:r>
            <a:r>
              <a:rPr lang="es-ES" dirty="0"/>
              <a:t> Training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53A8EA8-FE20-EA27-5E17-DD04FC040638}"/>
              </a:ext>
            </a:extLst>
          </p:cNvPr>
          <p:cNvSpPr txBox="1"/>
          <p:nvPr/>
        </p:nvSpPr>
        <p:spPr>
          <a:xfrm>
            <a:off x="1066800" y="3162300"/>
            <a:ext cx="15697200" cy="5516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Entrepreneurial competencies:</a:t>
            </a:r>
          </a:p>
          <a:p>
            <a:pPr marL="285750" indent="-28575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Creativity</a:t>
            </a:r>
          </a:p>
          <a:p>
            <a:pPr marL="285750" indent="-28575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Vision</a:t>
            </a:r>
          </a:p>
          <a:p>
            <a:pPr marL="285750" indent="-28575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Motivation</a:t>
            </a:r>
          </a:p>
          <a:p>
            <a:pPr marL="285750" indent="-28575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Planning </a:t>
            </a:r>
          </a:p>
          <a:p>
            <a:pPr marL="285750" indent="-28575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Decision-making</a:t>
            </a:r>
          </a:p>
          <a:p>
            <a:pPr marL="285750" indent="-28575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Team management</a:t>
            </a:r>
          </a:p>
          <a:p>
            <a:pPr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Application in VET</a:t>
            </a:r>
          </a:p>
          <a:p>
            <a:pPr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Design of activities and projects to promote entrepreneurial thinking in VET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E02A906-B188-EA11-5631-577CBF868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771900"/>
            <a:ext cx="65532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477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830F2-9E46-6648-8DD4-B781C5782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B8635A0-B74F-6E81-5514-B45962643C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D8FE676-77B9-1F60-1865-2E73D5504C3C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1386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 err="1"/>
              <a:t>Career</a:t>
            </a:r>
            <a:r>
              <a:rPr lang="es-ES" dirty="0"/>
              <a:t> </a:t>
            </a:r>
            <a:r>
              <a:rPr lang="es-ES" dirty="0" err="1"/>
              <a:t>Guidance</a:t>
            </a:r>
            <a:r>
              <a:rPr lang="es-ES" dirty="0"/>
              <a:t> and </a:t>
            </a:r>
            <a:r>
              <a:rPr lang="es-ES" dirty="0" err="1"/>
              <a:t>Employability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FBC5EAA-49CD-BBA1-C8D0-A423726FB099}"/>
              </a:ext>
            </a:extLst>
          </p:cNvPr>
          <p:cNvSpPr txBox="1"/>
          <p:nvPr/>
        </p:nvSpPr>
        <p:spPr>
          <a:xfrm>
            <a:off x="1066800" y="3695700"/>
            <a:ext cx="7239000" cy="2383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Career guidance helps students identify interests and values for academic and career decision-making.</a:t>
            </a:r>
          </a:p>
          <a:p>
            <a:pPr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Employability is the ability to obtain and progress in employment through technical skills and soft skills.</a:t>
            </a:r>
          </a:p>
          <a:p>
            <a:pPr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A strong guidance system reduces early school leaving and facilitates the transition to employment or self-employment.</a:t>
            </a:r>
            <a:r>
              <a:rPr lang="es-ES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CC6319E-6329-63FA-77AB-F0EFA54241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5643" y="3354164"/>
            <a:ext cx="5456028" cy="306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15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F7FC9-C9BF-89C1-FDB7-041230556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AFF4910-748E-9E63-BAFD-FC042F55E5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8F4B09F-12B5-094D-4B4B-21CC4482E99C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1386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 err="1"/>
              <a:t>Environmental</a:t>
            </a:r>
            <a:r>
              <a:rPr lang="es-ES" dirty="0"/>
              <a:t> </a:t>
            </a:r>
            <a:r>
              <a:rPr lang="es-ES" dirty="0" err="1"/>
              <a:t>Competencies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5BBE8C7-956C-5410-B471-98028BF1A595}"/>
              </a:ext>
            </a:extLst>
          </p:cNvPr>
          <p:cNvSpPr txBox="1"/>
          <p:nvPr/>
        </p:nvSpPr>
        <p:spPr>
          <a:xfrm>
            <a:off x="1066800" y="3924300"/>
            <a:ext cx="5486400" cy="2995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dirty="0" err="1"/>
              <a:t>GreenComp</a:t>
            </a:r>
            <a:r>
              <a:rPr lang="en-US" dirty="0"/>
              <a:t> is a European framework that promotes competencies to address environmental challenges responsibly.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dirty="0"/>
              <a:t>It promotes systemic thinking and the design of integrated sustainable solutions in technological projects.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dirty="0"/>
              <a:t>It incorporates green competencies into training to strengthen environmental awareness and emerging sectors.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AF77CD6-679E-515E-D0C1-5451D538CA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3529338"/>
            <a:ext cx="7233661" cy="378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11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584CF-C9BA-2F1B-5CFB-22BFAF294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E8AB664-444A-AEB7-54C9-31FDC569E3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7C2EF2F-3B45-7A07-FAC7-9A3425EBBC02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1386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 err="1"/>
              <a:t>Sustainable</a:t>
            </a:r>
            <a:r>
              <a:rPr lang="es-ES" dirty="0"/>
              <a:t> and Digital </a:t>
            </a:r>
            <a:r>
              <a:rPr lang="es-ES" dirty="0" err="1"/>
              <a:t>Integration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E494BEC-E7CC-1763-3182-4700F8BE1219}"/>
              </a:ext>
            </a:extLst>
          </p:cNvPr>
          <p:cNvSpPr txBox="1"/>
          <p:nvPr/>
        </p:nvSpPr>
        <p:spPr>
          <a:xfrm>
            <a:off x="9144000" y="3609747"/>
            <a:ext cx="7086600" cy="4573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Digital and ecological transformation</a:t>
            </a:r>
          </a:p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Digital and environmental integration jointly addresses technological innovation and sustainability across all sectors.</a:t>
            </a:r>
          </a:p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Practical sustainable applications</a:t>
            </a:r>
          </a:p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Examples include the use of renewable energy through IoT sensors, smart agriculture and healthcare, and digitally enabled sustainable mobility.</a:t>
            </a:r>
          </a:p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New professions and training</a:t>
            </a:r>
          </a:p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VET prepares students to implement responsible and efficient solutions in real-world practice</a:t>
            </a:r>
            <a:r>
              <a:rPr lang="en-US" b="1" dirty="0"/>
              <a:t>.</a:t>
            </a:r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A487602-7504-910D-35B7-001810E24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09746"/>
            <a:ext cx="7326166" cy="488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79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A52EB-070D-7B54-EF50-5AE18A74B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CEA6014-A8D0-61C6-3B7C-E02DBD323A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FCE10EB-EA94-DD7F-0860-D1D071D98CC1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1386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/>
              <a:t>Key </a:t>
            </a:r>
            <a:r>
              <a:rPr lang="es-ES" dirty="0" err="1"/>
              <a:t>Evaluation</a:t>
            </a:r>
            <a:r>
              <a:rPr lang="es-ES" dirty="0"/>
              <a:t> </a:t>
            </a:r>
            <a:r>
              <a:rPr lang="es-ES" dirty="0" err="1"/>
              <a:t>Indicators</a:t>
            </a:r>
            <a:r>
              <a:rPr lang="es-ES" dirty="0"/>
              <a:t> (KPI)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6CCB20C-3D12-14A4-3335-12F85179E4AE}"/>
              </a:ext>
            </a:extLst>
          </p:cNvPr>
          <p:cNvSpPr txBox="1"/>
          <p:nvPr/>
        </p:nvSpPr>
        <p:spPr>
          <a:xfrm>
            <a:off x="1295400" y="3238500"/>
            <a:ext cx="7239000" cy="4573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Skill development and guidance</a:t>
            </a:r>
          </a:p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Assessment of entrepreneurial learning opportunities, soft skill development, and career guidance services</a:t>
            </a:r>
          </a:p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Innovation and international mobility</a:t>
            </a:r>
          </a:p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Analysis of interdisciplinary sustainable innovation and international student mobility to enrich training.</a:t>
            </a:r>
          </a:p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Impact and student satisfaction</a:t>
            </a:r>
          </a:p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Evaluation of alumni entrepreneurial activity and student satisfaction levels to implement improvements in training processes</a:t>
            </a:r>
            <a:r>
              <a:rPr lang="en-US" b="1" dirty="0"/>
              <a:t>.</a:t>
            </a:r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FEAC122-71AA-5323-29EC-9B41DB15D2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440" y="3619500"/>
            <a:ext cx="5852160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78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B2F5F-8FE8-0AAC-0940-FABA51CC6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DEDBFBE-3737-DD5B-013D-5BAB608061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85E1DC-33DD-FC52-C0EB-FF77D3FD84EC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1386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 err="1"/>
              <a:t>Conclusion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A463598-1F1D-CC45-0FE6-E3BB6397321B}"/>
              </a:ext>
            </a:extLst>
          </p:cNvPr>
          <p:cNvSpPr txBox="1"/>
          <p:nvPr/>
        </p:nvSpPr>
        <p:spPr>
          <a:xfrm>
            <a:off x="1066800" y="3336925"/>
            <a:ext cx="14162035" cy="3742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Need for digital transition</a:t>
            </a:r>
          </a:p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Digital and entrepreneurial transformation is essential for VET in today’s constantly changing labor market.</a:t>
            </a:r>
          </a:p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Competencies and entrepreneurship</a:t>
            </a:r>
          </a:p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Strengthening digital skills and fostering entrepreneurship prepares students to become hybrid professionals with high employability.</a:t>
            </a:r>
          </a:p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Preparation for future challenges</a:t>
            </a:r>
          </a:p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Training innovative professionals capable of leading change and responding to current economic, social, and environmental challenges</a:t>
            </a:r>
            <a:r>
              <a:rPr lang="en-US" b="1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040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41D90CB-A76C-8145-181A-C6D1A6BCB5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0719A26-E408-5AEB-8D86-5655DFBD9E73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13258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n-US" dirty="0"/>
              <a:t>Objective and scope of this module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5CA96E2-C3A5-60C8-CE74-DCDA5190DFCA}"/>
              </a:ext>
            </a:extLst>
          </p:cNvPr>
          <p:cNvSpPr txBox="1"/>
          <p:nvPr/>
        </p:nvSpPr>
        <p:spPr>
          <a:xfrm>
            <a:off x="1562100" y="2997828"/>
            <a:ext cx="15697200" cy="5091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b="1" dirty="0">
                <a:latin typeface="+mj-lt"/>
              </a:rPr>
              <a:t>Preparing for Digital Transition</a:t>
            </a:r>
          </a:p>
          <a:p>
            <a:pPr marL="0" indent="0" algn="just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dirty="0">
                <a:latin typeface="+mj-lt"/>
              </a:rPr>
              <a:t>The module equips students with skills and mindset to navigate technological and economic changes successfully.</a:t>
            </a:r>
          </a:p>
          <a:p>
            <a:pPr marL="0" indent="0" algn="just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b="1" dirty="0">
                <a:latin typeface="+mj-lt"/>
              </a:rPr>
              <a:t>Educational Transformation</a:t>
            </a:r>
          </a:p>
          <a:p>
            <a:pPr marL="0" indent="0" algn="just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dirty="0">
                <a:latin typeface="+mj-lt"/>
              </a:rPr>
              <a:t>Active learning methods and real-world problem solving replace traditional teaching to connect education with industry needs.</a:t>
            </a:r>
          </a:p>
          <a:p>
            <a:pPr marL="0" indent="0" algn="just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b="1" dirty="0">
                <a:latin typeface="+mj-lt"/>
              </a:rPr>
              <a:t>Digital Skills and Sustainability</a:t>
            </a:r>
          </a:p>
          <a:p>
            <a:pPr marL="0" indent="0" algn="just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dirty="0">
                <a:latin typeface="+mj-lt"/>
              </a:rPr>
              <a:t>Combining advanced digital skills with sustainability awareness to create social and environmental value.</a:t>
            </a:r>
          </a:p>
          <a:p>
            <a:pPr marL="0" indent="0" algn="just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b="1" dirty="0">
                <a:latin typeface="+mj-lt"/>
              </a:rPr>
              <a:t>Alignment with European Policies</a:t>
            </a:r>
          </a:p>
          <a:p>
            <a:pPr marL="0" indent="0" algn="just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dirty="0">
                <a:latin typeface="+mj-lt"/>
              </a:rPr>
              <a:t>The module supports European digitalization, green transition, and innovation frameworks to enhance employability.</a:t>
            </a:r>
          </a:p>
        </p:txBody>
      </p:sp>
    </p:spTree>
    <p:extLst>
      <p:ext uri="{BB962C8B-B14F-4D97-AF65-F5344CB8AC3E}">
        <p14:creationId xmlns:p14="http://schemas.microsoft.com/office/powerpoint/2010/main" val="2255150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B5162-CE5C-CD64-0790-AEAF3B15D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60BE5AA-4444-80CE-16DA-872B2C774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AEBEF3E-2FC2-5959-5DD6-7F819EA75641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1386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/>
              <a:t>Current Labor Market </a:t>
            </a:r>
            <a:r>
              <a:rPr lang="es-ES" dirty="0" err="1"/>
              <a:t>Context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0350246-EA5A-4222-E981-10461DA012DB}"/>
              </a:ext>
            </a:extLst>
          </p:cNvPr>
          <p:cNvSpPr txBox="1"/>
          <p:nvPr/>
        </p:nvSpPr>
        <p:spPr>
          <a:xfrm>
            <a:off x="7010400" y="2857500"/>
            <a:ext cx="105918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Technological Transformation</a:t>
            </a:r>
          </a:p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Automation and AI are reshaping job roles and workflows across all economic sectors.</a:t>
            </a:r>
          </a:p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Evolving Labor Competencies</a:t>
            </a:r>
          </a:p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Digital literacy, analytical thinking, and adaptability are essential skills for modern workers.</a:t>
            </a:r>
          </a:p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Continuous Learning Requirement</a:t>
            </a:r>
          </a:p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Ongoing upskilling and flexibility enable workers to remain employable in a changing market.</a:t>
            </a:r>
          </a:p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Role of Vocational Education</a:t>
            </a:r>
          </a:p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VET bridges education and employment through practice-oriented, industry-aligned training.</a:t>
            </a:r>
          </a:p>
          <a:p>
            <a:pPr marL="0" lvl="1" indent="0" algn="just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dirty="0"/>
              <a:t>.</a:t>
            </a:r>
          </a:p>
          <a:p>
            <a:pPr marL="0" indent="0" algn="just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 dirty="0">
              <a:latin typeface="+mj-lt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5F5F5EB-027E-3A1A-28F6-A93520892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933700"/>
            <a:ext cx="5562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883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3FFE2-8682-B2B3-11FB-772B05A6D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9DC0EAB-E61B-13A0-78A8-9CEB100F48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E41F55B-3B53-4D8E-C709-78978FF0A782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1386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n-US" dirty="0"/>
              <a:t>Strategic Role of VET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BD03676-44A3-739C-6CC1-E6B8C75CF807}"/>
              </a:ext>
            </a:extLst>
          </p:cNvPr>
          <p:cNvSpPr txBox="1"/>
          <p:nvPr/>
        </p:nvSpPr>
        <p:spPr>
          <a:xfrm>
            <a:off x="8991600" y="2933700"/>
            <a:ext cx="6934200" cy="4916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Industry Connection</a:t>
            </a:r>
          </a:p>
          <a:p>
            <a:pPr marL="0" lvl="1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dirty="0"/>
              <a:t>VET maintains strong links with productive sectors to ensure curricula meet current industry needs.</a:t>
            </a:r>
          </a:p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Hands-On Learning</a:t>
            </a:r>
          </a:p>
          <a:p>
            <a:pPr marL="0" lvl="1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dirty="0"/>
              <a:t>VET emphasizes practical skills through project-based learning and work-based training methods.</a:t>
            </a:r>
          </a:p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Future-Oriented Training</a:t>
            </a:r>
          </a:p>
          <a:p>
            <a:pPr marL="0" lvl="1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dirty="0"/>
              <a:t>VET anticipates labor market trends to improve employability and workforce resilience.</a:t>
            </a:r>
          </a:p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Innovative and Inclusive Vision</a:t>
            </a:r>
          </a:p>
          <a:p>
            <a:pPr marL="0" lvl="1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dirty="0"/>
              <a:t>VET supports digital transformation, entrepreneurship, sustainability and drives social inclusion.</a:t>
            </a:r>
            <a:endParaRPr lang="en-US" dirty="0">
              <a:latin typeface="+mj-lt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FF882B1-821F-A511-794E-68A9C6B77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2808122"/>
            <a:ext cx="4267200" cy="284195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351740E-0FB6-1E67-9A79-005B97A112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5490202"/>
            <a:ext cx="4559224" cy="304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792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703B2-244D-283F-8244-3A21DBC60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493D1A3-0A7E-BBFD-FEEC-D0F7B0CEAC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2C588A7-C8C9-F1E3-28D8-0C7605AACD2D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1386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n-US" dirty="0"/>
              <a:t>Productive sectors requiring digitalization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8EA1F02-F8D9-1CD4-7CBC-D9798DD87C95}"/>
              </a:ext>
            </a:extLst>
          </p:cNvPr>
          <p:cNvSpPr txBox="1"/>
          <p:nvPr/>
        </p:nvSpPr>
        <p:spPr>
          <a:xfrm>
            <a:off x="1295400" y="2933700"/>
            <a:ext cx="7086600" cy="4419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All productive sectors must implement digitalization initiatives across all areas to enhance competitiveness and profitability.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Industry 4.0 Transformation: Robotics, sensors, and data analytics enhance efficiency and decision-making in modern industrial production.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Digital Healthcare Innovation: Digital tools improve patient care, diagnosis, and monitoring while optimizing healthcare resources.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Smart Agriculture Practices: Sensors and data analysis reduce crop loss, optimize resource use, and monitor environmental conditions.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Digital Public Administration: Digital government initiatives streamline processes, reduce wait times, and improve citizen services</a:t>
            </a:r>
            <a:endParaRPr lang="en-US" dirty="0">
              <a:latin typeface="+mj-lt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816F684-1C4A-C3AF-2915-05EF0426E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3314700"/>
            <a:ext cx="5388694" cy="309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91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1B104-6BDD-70C4-C4FD-BA7F83885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CA90423-2834-97B3-2C03-0A4A7E3FB6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45AD19-1720-FA22-E0C1-D4DA61A2AB6A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1386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n-US" dirty="0"/>
              <a:t>Entrepreneurship after VET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71DF4C8-2930-6EFF-D4DB-22F286D1C15B}"/>
              </a:ext>
            </a:extLst>
          </p:cNvPr>
          <p:cNvSpPr txBox="1"/>
          <p:nvPr/>
        </p:nvSpPr>
        <p:spPr>
          <a:xfrm>
            <a:off x="8610600" y="3162300"/>
            <a:ext cx="8001000" cy="3788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/>
              <a:t>Entrepreneurship as Transversal Competence: </a:t>
            </a:r>
            <a:r>
              <a:rPr lang="en-US" dirty="0"/>
              <a:t>Entrepreneurship in VET is about innovation, leadership, and value creation across various employment scenarios.</a:t>
            </a:r>
          </a:p>
          <a:p>
            <a:pPr algn="just">
              <a:lnSpc>
                <a:spcPct val="150000"/>
              </a:lnSpc>
            </a:pPr>
            <a:r>
              <a:rPr lang="en-US" b="1" dirty="0"/>
              <a:t>Active Learning and Collaboration</a:t>
            </a:r>
            <a:r>
              <a:rPr lang="en-US" dirty="0"/>
              <a:t>: VET entrepreneurship education emphasizes real-world projects, active learning methods, and partnerships with companies.</a:t>
            </a:r>
          </a:p>
          <a:p>
            <a:pPr algn="just">
              <a:lnSpc>
                <a:spcPct val="150000"/>
              </a:lnSpc>
            </a:pPr>
            <a:r>
              <a:rPr lang="en-US" b="1" dirty="0"/>
              <a:t>Importance of Digital Competencies</a:t>
            </a:r>
            <a:r>
              <a:rPr lang="en-US" dirty="0"/>
              <a:t>: Digital skills like data analysis, IoT, and cybersecurity enable innovation and support digital transformation in industries.</a:t>
            </a:r>
          </a:p>
          <a:p>
            <a:pPr algn="just">
              <a:lnSpc>
                <a:spcPct val="150000"/>
              </a:lnSpc>
            </a:pPr>
            <a:r>
              <a:rPr lang="en-US" b="1" dirty="0"/>
              <a:t>Preparing for Sustainable Opportunities </a:t>
            </a:r>
            <a:r>
              <a:rPr lang="en-US" dirty="0"/>
              <a:t>:Integrating entrepreneurship and digital skills prepares learners for organizational growth and sustainable professional futures.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4D5B8C8-8AA0-1088-E4D4-D52D85EA02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618738"/>
            <a:ext cx="5416561" cy="304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46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2AA8D-394F-7350-6F42-1B7AFA754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26628E7-81B0-2360-1A2E-5A9763E5BA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2E95091-76EB-1302-BA6E-C65516578E23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1386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/>
              <a:t>Demand </a:t>
            </a:r>
            <a:r>
              <a:rPr lang="es-ES" dirty="0" err="1"/>
              <a:t>for</a:t>
            </a:r>
            <a:r>
              <a:rPr lang="es-ES" dirty="0"/>
              <a:t> new </a:t>
            </a:r>
            <a:r>
              <a:rPr lang="es-ES" dirty="0" err="1"/>
              <a:t>competencies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536952F-0975-3B68-56BF-CE330E90E913}"/>
              </a:ext>
            </a:extLst>
          </p:cNvPr>
          <p:cNvSpPr txBox="1"/>
          <p:nvPr/>
        </p:nvSpPr>
        <p:spPr>
          <a:xfrm>
            <a:off x="762000" y="2949104"/>
            <a:ext cx="15697200" cy="5765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Essential Digital Competencies</a:t>
            </a:r>
          </a:p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Data analysis, IoT, and cybersecurity are critical skills across all professional fields today.</a:t>
            </a:r>
          </a:p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Automation and Robotics Skills</a:t>
            </a:r>
          </a:p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Programming, system integration, and maintenance skills are vital in industry and healthcare sectors</a:t>
            </a:r>
            <a:r>
              <a:rPr lang="en-US" b="1" dirty="0"/>
              <a:t>.</a:t>
            </a:r>
          </a:p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AI Integration and Ethics</a:t>
            </a:r>
          </a:p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Understanding AI applications, limitations, and ethics is key in production and customer service.</a:t>
            </a:r>
          </a:p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Complementing Traditional Skills</a:t>
            </a:r>
          </a:p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Digital capabilities expand but do not replace traditional technical expertise and craftsmanship.</a:t>
            </a:r>
          </a:p>
          <a:p>
            <a:pPr marL="0" indent="0" algn="just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 dirty="0">
              <a:latin typeface="+mj-lt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C20435D-9183-D28E-DF00-CD988B3F5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86100"/>
            <a:ext cx="6265229" cy="35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846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C31FE-A658-0191-E5D9-00D7DC1F8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CC7D9C2-E40A-2F7F-69C5-C535F8968E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7E71109-4795-FDA7-9ACA-01BCBF923B4A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1386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s-ES" dirty="0" err="1"/>
              <a:t>Soft</a:t>
            </a:r>
            <a:r>
              <a:rPr lang="es-ES" dirty="0"/>
              <a:t> </a:t>
            </a:r>
            <a:r>
              <a:rPr lang="es-ES" dirty="0" err="1"/>
              <a:t>skills</a:t>
            </a:r>
            <a:r>
              <a:rPr lang="es-ES" dirty="0"/>
              <a:t> and </a:t>
            </a:r>
            <a:r>
              <a:rPr lang="es-ES" dirty="0" err="1"/>
              <a:t>employability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174A15B-31DC-034E-E6A9-B90CD166B144}"/>
              </a:ext>
            </a:extLst>
          </p:cNvPr>
          <p:cNvSpPr txBox="1"/>
          <p:nvPr/>
        </p:nvSpPr>
        <p:spPr>
          <a:xfrm>
            <a:off x="685800" y="2933700"/>
            <a:ext cx="10058400" cy="5866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Importance of Soft Skills</a:t>
            </a:r>
          </a:p>
          <a:p>
            <a:pPr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Soft skills complement technical knowledge and are vital for effective real-world application and employability.</a:t>
            </a:r>
          </a:p>
          <a:p>
            <a:pPr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Key Soft Skills</a:t>
            </a:r>
          </a:p>
          <a:p>
            <a:pPr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Communication, adaptability, resilience, critical thinking, and emotional management are highly demanded in today's labor market.</a:t>
            </a:r>
          </a:p>
          <a:p>
            <a:pPr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Pedagogical Integration</a:t>
            </a:r>
          </a:p>
          <a:p>
            <a:pPr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Active methodologies like collaborative projects and simulations help students develop and internalize soft skills effectively.</a:t>
            </a:r>
          </a:p>
          <a:p>
            <a:pPr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</a:pPr>
            <a:r>
              <a:rPr lang="en-US" b="1" dirty="0"/>
              <a:t>Holistic Employability Approach</a:t>
            </a:r>
          </a:p>
          <a:p>
            <a:pPr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</a:pPr>
            <a:r>
              <a:rPr lang="en-US" dirty="0"/>
              <a:t>Embedding soft skills across curricula produces professionals who contribute effectively to organizational culture and success.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7DFADC7-3B7B-C298-FC62-8A00A85048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3848100"/>
            <a:ext cx="6150945" cy="324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334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441E2-5EA5-F31F-D880-E50C2AB91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BFA9B59-A496-D3AA-2AF5-398408CEE1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F3DAF43-A5E9-AAC0-02F5-A0BBCDEE60A6}"/>
              </a:ext>
            </a:extLst>
          </p:cNvPr>
          <p:cNvSpPr txBox="1">
            <a:spLocks/>
          </p:cNvSpPr>
          <p:nvPr/>
        </p:nvSpPr>
        <p:spPr>
          <a:xfrm>
            <a:off x="1981200" y="404019"/>
            <a:ext cx="1386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rgbClr val="97B6B0"/>
                </a:solidFill>
                <a:latin typeface="Now Bold" panose="020B0604020202020204" charset="0"/>
                <a:ea typeface="+mj-ea"/>
                <a:cs typeface="+mj-cs"/>
              </a:defRPr>
            </a:lvl1pPr>
          </a:lstStyle>
          <a:p>
            <a:r>
              <a:rPr lang="en-US" dirty="0"/>
              <a:t>Career guidance and employability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5E326EC-8697-64A1-3D16-B85DC873474F}"/>
              </a:ext>
            </a:extLst>
          </p:cNvPr>
          <p:cNvSpPr txBox="1"/>
          <p:nvPr/>
        </p:nvSpPr>
        <p:spPr>
          <a:xfrm>
            <a:off x="609600" y="2628900"/>
            <a:ext cx="9677400" cy="5660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500"/>
              </a:spcBef>
            </a:pPr>
            <a:r>
              <a:rPr lang="en-US" b="1" dirty="0"/>
              <a:t>Role of Career Guidance</a:t>
            </a:r>
          </a:p>
          <a:p>
            <a:pPr>
              <a:spcBef>
                <a:spcPts val="2500"/>
              </a:spcBef>
            </a:pPr>
            <a:r>
              <a:rPr lang="en-US" dirty="0"/>
              <a:t>Career guidance helps students identify interests, values, and strengths for informed academic and career decisions.</a:t>
            </a:r>
          </a:p>
          <a:p>
            <a:pPr>
              <a:spcBef>
                <a:spcPts val="2500"/>
              </a:spcBef>
            </a:pPr>
            <a:r>
              <a:rPr lang="en-US" b="1" dirty="0"/>
              <a:t>Understanding Labor Market</a:t>
            </a:r>
          </a:p>
          <a:p>
            <a:pPr>
              <a:spcBef>
                <a:spcPts val="2500"/>
              </a:spcBef>
            </a:pPr>
            <a:r>
              <a:rPr lang="en-US" dirty="0"/>
              <a:t>Guidance services inform learners about labor market opportunities, training pathways, and career progression.</a:t>
            </a:r>
          </a:p>
          <a:p>
            <a:pPr>
              <a:spcBef>
                <a:spcPts val="2500"/>
              </a:spcBef>
            </a:pPr>
            <a:r>
              <a:rPr lang="en-US" b="1" dirty="0"/>
              <a:t>Employability Skills</a:t>
            </a:r>
          </a:p>
          <a:p>
            <a:pPr>
              <a:spcBef>
                <a:spcPts val="2500"/>
              </a:spcBef>
            </a:pPr>
            <a:r>
              <a:rPr lang="en-US" dirty="0"/>
              <a:t>Employability depends on technical, soft skills, and personal competencies essential for career success.</a:t>
            </a:r>
          </a:p>
          <a:p>
            <a:pPr>
              <a:spcBef>
                <a:spcPts val="2500"/>
              </a:spcBef>
            </a:pPr>
            <a:r>
              <a:rPr lang="en-US" b="1" dirty="0"/>
              <a:t>Smooth Transition to Employment</a:t>
            </a:r>
          </a:p>
          <a:p>
            <a:pPr>
              <a:spcBef>
                <a:spcPts val="2500"/>
              </a:spcBef>
            </a:pPr>
            <a:r>
              <a:rPr lang="en-US" dirty="0"/>
              <a:t>Strong guidance systems reduce early school leaving and support smoother transitions to employment or self-employment</a:t>
            </a:r>
            <a:r>
              <a:rPr lang="en-US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2ECF2E6-51B0-9FCB-2DC0-640DA18D49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2781300"/>
            <a:ext cx="5483658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321432"/>
      </p:ext>
    </p:extLst>
  </p:cSld>
  <p:clrMapOvr>
    <a:masterClrMapping/>
  </p:clrMapOvr>
</p:sld>
</file>

<file path=ppt/theme/theme1.xml><?xml version="1.0" encoding="utf-8"?>
<a:theme xmlns:a="http://schemas.openxmlformats.org/drawingml/2006/main" name="Main Titl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ection Divid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 Green - Sub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tent Green - 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ontent Blue - Sub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ontent Blue - 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08D9C67F7F5B45AB220F1717414379" ma:contentTypeVersion="11" ma:contentTypeDescription="Create a new document." ma:contentTypeScope="" ma:versionID="13cf5097ca2c689711434695f6fb80ac">
  <xsd:schema xmlns:xsd="http://www.w3.org/2001/XMLSchema" xmlns:xs="http://www.w3.org/2001/XMLSchema" xmlns:p="http://schemas.microsoft.com/office/2006/metadata/properties" xmlns:ns2="ef7910ce-4b22-4a64-a6b3-4c4af67028b5" xmlns:ns3="ddda827c-5b93-4888-ba5f-e42b7a2c88ff" targetNamespace="http://schemas.microsoft.com/office/2006/metadata/properties" ma:root="true" ma:fieldsID="ce65cf1da3a16c260b8c5cf6e5996ae3" ns2:_="" ns3:_="">
    <xsd:import namespace="ef7910ce-4b22-4a64-a6b3-4c4af67028b5"/>
    <xsd:import namespace="ddda827c-5b93-4888-ba5f-e42b7a2c88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7910ce-4b22-4a64-a6b3-4c4af67028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62c81a1-2f56-4b5f-9ac6-c4b2d6a859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da827c-5b93-4888-ba5f-e42b7a2c88f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a2ccbdd-d8c4-4591-be47-e0200d1aba8b}" ma:internalName="TaxCatchAll" ma:showField="CatchAllData" ma:web="ddda827c-5b93-4888-ba5f-e42b7a2c88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7910ce-4b22-4a64-a6b3-4c4af67028b5">
      <Terms xmlns="http://schemas.microsoft.com/office/infopath/2007/PartnerControls"/>
    </lcf76f155ced4ddcb4097134ff3c332f>
    <TaxCatchAll xmlns="ddda827c-5b93-4888-ba5f-e42b7a2c88ff" xsi:nil="true"/>
  </documentManagement>
</p:properties>
</file>

<file path=customXml/itemProps1.xml><?xml version="1.0" encoding="utf-8"?>
<ds:datastoreItem xmlns:ds="http://schemas.openxmlformats.org/officeDocument/2006/customXml" ds:itemID="{49AA80AD-2D28-4489-95DE-3BE7C40E3E2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9E05F4-25F5-4F1E-846A-D2F784A306D0}"/>
</file>

<file path=customXml/itemProps3.xml><?xml version="1.0" encoding="utf-8"?>
<ds:datastoreItem xmlns:ds="http://schemas.openxmlformats.org/officeDocument/2006/customXml" ds:itemID="{029540DA-6169-4494-90C9-956EE15DCEA6}">
  <ds:schemaRefs>
    <ds:schemaRef ds:uri="http://schemas.microsoft.com/office/2006/metadata/properties"/>
    <ds:schemaRef ds:uri="http://schemas.microsoft.com/office/infopath/2007/PartnerControls"/>
    <ds:schemaRef ds:uri="ef7910ce-4b22-4a64-a6b3-4c4af67028b5"/>
    <ds:schemaRef ds:uri="ddda827c-5b93-4888-ba5f-e42b7a2c88f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3267</TotalTime>
  <Words>1118</Words>
  <Application>Microsoft Office PowerPoint</Application>
  <PresentationFormat>Personalizado</PresentationFormat>
  <Paragraphs>117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6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Main Title</vt:lpstr>
      <vt:lpstr>Section Divider</vt:lpstr>
      <vt:lpstr>Content Green - Subtitle</vt:lpstr>
      <vt:lpstr>Content Green - Blank</vt:lpstr>
      <vt:lpstr>Content Blue - Subtitle</vt:lpstr>
      <vt:lpstr>Content Blue - Blank</vt:lpstr>
      <vt:lpstr>Pillar 6: Supporting and preparing VET learners for the digital &amp; entrepreneurial skills transition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Alberto</dc:title>
  <dc:creator>ALBERTO</dc:creator>
  <cp:lastModifiedBy>María José Lladró Pérez</cp:lastModifiedBy>
  <cp:revision>120</cp:revision>
  <dcterms:created xsi:type="dcterms:W3CDTF">2006-08-16T00:00:00Z</dcterms:created>
  <dcterms:modified xsi:type="dcterms:W3CDTF">2026-05-28T07:52:27Z</dcterms:modified>
  <dc:identifier>DAF_d76RYQ0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0x0101001908D9C67F7F5B45AB220F1717414379</vt:lpwstr>
  </property>
  <property fmtid="{D5CDD505-2E9C-101B-9397-08002B2CF9AE}" pid="3" name="MediaServiceImageTags">
    <vt:lpwstr/>
  </property>
</Properties>
</file>