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5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59" r:id="rId4"/>
    <p:sldMasterId id="2147483667" r:id="rId5"/>
    <p:sldMasterId id="2147483648" r:id="rId6"/>
    <p:sldMasterId id="2147483661" r:id="rId7"/>
    <p:sldMasterId id="2147483656" r:id="rId8"/>
    <p:sldMasterId id="2147483664" r:id="rId9"/>
  </p:sldMasterIdLst>
  <p:notesMasterIdLst>
    <p:notesMasterId r:id="rId29"/>
  </p:notesMasterIdLst>
  <p:handoutMasterIdLst>
    <p:handoutMasterId r:id="rId30"/>
  </p:handoutMasterIdLst>
  <p:sldIdLst>
    <p:sldId id="460" r:id="rId10"/>
    <p:sldId id="469" r:id="rId11"/>
    <p:sldId id="465" r:id="rId12"/>
    <p:sldId id="466" r:id="rId13"/>
    <p:sldId id="467" r:id="rId14"/>
    <p:sldId id="468" r:id="rId15"/>
    <p:sldId id="470" r:id="rId16"/>
    <p:sldId id="471" r:id="rId17"/>
    <p:sldId id="472" r:id="rId18"/>
    <p:sldId id="473" r:id="rId19"/>
    <p:sldId id="474" r:id="rId20"/>
    <p:sldId id="475" r:id="rId21"/>
    <p:sldId id="476" r:id="rId22"/>
    <p:sldId id="477" r:id="rId23"/>
    <p:sldId id="478" r:id="rId24"/>
    <p:sldId id="479" r:id="rId25"/>
    <p:sldId id="480" r:id="rId26"/>
    <p:sldId id="481" r:id="rId27"/>
    <p:sldId id="482" r:id="rId28"/>
  </p:sldIdLst>
  <p:sldSz cx="18288000" cy="10287000"/>
  <p:notesSz cx="6858000" cy="9144000"/>
  <p:embeddedFontLst>
    <p:embeddedFont>
      <p:font typeface="DM Sans" pitchFamily="2" charset="0"/>
      <p:regular r:id="rId31"/>
      <p:bold r:id="rId32"/>
      <p:italic r:id="rId33"/>
      <p:boldItalic r:id="rId34"/>
    </p:embeddedFont>
    <p:embeddedFont>
      <p:font typeface="Now Bold" panose="020B0604020202020204" charset="0"/>
      <p:regular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2D60"/>
    <a:srgbClr val="B4B4B4"/>
    <a:srgbClr val="B7CBBE"/>
    <a:srgbClr val="344A46"/>
    <a:srgbClr val="97B6B0"/>
    <a:srgbClr val="30527C"/>
    <a:srgbClr val="A7CAC3"/>
    <a:srgbClr val="A9CCC5"/>
    <a:srgbClr val="C4E5DB"/>
    <a:srgbClr val="7C99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1ED0FB-E614-46EB-8214-5D9393B30E47}" v="1110" dt="2026-02-11T08:55:15.7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ABFCF23-3B69-468F-B69F-88F6DE6A72F2}" styleName="Estilo medio 1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Estilo medio 4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808" autoAdjust="0"/>
    <p:restoredTop sz="96283" autoAdjust="0"/>
  </p:normalViewPr>
  <p:slideViewPr>
    <p:cSldViewPr>
      <p:cViewPr varScale="1">
        <p:scale>
          <a:sx n="53" d="100"/>
          <a:sy n="53" d="100"/>
        </p:scale>
        <p:origin x="138" y="12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92" d="100"/>
          <a:sy n="92" d="100"/>
        </p:scale>
        <p:origin x="4114" y="6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tableStyles" Target="tableStyles.xml"/><Relationship Id="rId21" Type="http://schemas.openxmlformats.org/officeDocument/2006/relationships/slide" Target="slides/slide12.xml"/><Relationship Id="rId34" Type="http://schemas.openxmlformats.org/officeDocument/2006/relationships/font" Target="fonts/font4.fntdata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font" Target="fonts/font3.fntdata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font" Target="fonts/font2.fntdata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presProps" Target="pres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font" Target="fonts/font1.fntdata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5FCF8926-51E4-DAB3-2EE9-7AA1501E965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83955D2-1D89-E927-24FE-F5DB3628184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A8D09E-D0C7-4473-A480-BD9139915595}" type="datetimeFigureOut">
              <a:rPr lang="es-ES" smtClean="0"/>
              <a:t>15/05/2026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F5DF09F-59D5-8A43-26D7-853C096432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AC24C9D-D6ED-4528-6F79-F6A12CBE82B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CD1723-94C4-47E2-8E15-A82B8FC4530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077473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6EF9F3-C35B-4C6E-91D2-B252836B3DB3}" type="datetimeFigureOut">
              <a:rPr lang="es-ES" smtClean="0"/>
              <a:t>15/05/2026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EB3051-FD19-4F5D-8E47-C21ED752EF6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3748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E2AC531C-C1FC-70A2-17E0-08105A50C0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7497763"/>
            <a:ext cx="17068800" cy="1989137"/>
          </a:xfrm>
          <a:prstGeom prst="rect">
            <a:avLst/>
          </a:prstGeom>
        </p:spPr>
        <p:txBody>
          <a:bodyPr anchor="ctr" anchorCtr="0"/>
          <a:lstStyle>
            <a:lvl1pPr algn="ctr">
              <a:defRPr sz="5400">
                <a:solidFill>
                  <a:srgbClr val="042D60"/>
                </a:solidFill>
                <a:latin typeface="Now Bold" panose="020B0604020202020204" charset="0"/>
              </a:defRPr>
            </a:lvl1pPr>
          </a:lstStyle>
          <a:p>
            <a:r>
              <a:rPr lang="es-ES" dirty="0" err="1"/>
              <a:t>Kick</a:t>
            </a:r>
            <a:r>
              <a:rPr lang="es-ES" dirty="0"/>
              <a:t>-off Meeting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6C302B5-F66A-C1AC-0629-CE7EBF36A65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39000" y="9182100"/>
            <a:ext cx="3810000" cy="914401"/>
          </a:xfrm>
          <a:prstGeom prst="rect">
            <a:avLst/>
          </a:prstGeom>
        </p:spPr>
        <p:txBody>
          <a:bodyPr/>
          <a:lstStyle>
            <a:lvl1pPr algn="ctr">
              <a:buNone/>
              <a:defRPr sz="2000">
                <a:solidFill>
                  <a:srgbClr val="042D60"/>
                </a:solidFill>
                <a:latin typeface="DM Sans" pitchFamily="2" charset="0"/>
              </a:defRPr>
            </a:lvl1pPr>
          </a:lstStyle>
          <a:p>
            <a:pPr lvl="0"/>
            <a:r>
              <a:rPr lang="es-ES" dirty="0"/>
              <a:t>DD </a:t>
            </a:r>
            <a:r>
              <a:rPr lang="es-ES" dirty="0" err="1"/>
              <a:t>Month</a:t>
            </a:r>
            <a:r>
              <a:rPr lang="es-ES" dirty="0"/>
              <a:t> 2026</a:t>
            </a:r>
          </a:p>
          <a:p>
            <a:pPr lvl="0"/>
            <a:r>
              <a:rPr lang="es-ES" dirty="0"/>
              <a:t>Place</a:t>
            </a:r>
          </a:p>
        </p:txBody>
      </p:sp>
    </p:spTree>
    <p:extLst>
      <p:ext uri="{BB962C8B-B14F-4D97-AF65-F5344CB8AC3E}">
        <p14:creationId xmlns:p14="http://schemas.microsoft.com/office/powerpoint/2010/main" val="1732480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91D62BE-22B9-ABA0-99EC-612D68B22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457200"/>
            <a:ext cx="14325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Marcador de texto 7">
            <a:extLst>
              <a:ext uri="{FF2B5EF4-FFF2-40B4-BE49-F238E27FC236}">
                <a16:creationId xmlns:a16="http://schemas.microsoft.com/office/drawing/2014/main" id="{0C72F0BE-399D-40CA-5559-504481CD6EE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" y="1943100"/>
            <a:ext cx="9220200" cy="533400"/>
          </a:xfrm>
        </p:spPr>
        <p:txBody>
          <a:bodyPr/>
          <a:lstStyle>
            <a:lvl1pPr>
              <a:buNone/>
              <a:defRPr b="1">
                <a:solidFill>
                  <a:srgbClr val="042D60"/>
                </a:solidFill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style</a:t>
            </a:r>
            <a:endParaRPr lang="es-ES" dirty="0"/>
          </a:p>
        </p:txBody>
      </p:sp>
      <p:sp>
        <p:nvSpPr>
          <p:cNvPr id="2" name="Marcador de texto 13">
            <a:extLst>
              <a:ext uri="{FF2B5EF4-FFF2-40B4-BE49-F238E27FC236}">
                <a16:creationId xmlns:a16="http://schemas.microsoft.com/office/drawing/2014/main" id="{E7FF4E8C-E7C5-D0BF-C668-8071CACABE4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15800" y="9731375"/>
            <a:ext cx="4495800" cy="365125"/>
          </a:xfrm>
        </p:spPr>
        <p:txBody>
          <a:bodyPr/>
          <a:lstStyle>
            <a:lvl1pPr>
              <a:buNone/>
              <a:defRPr sz="1200">
                <a:solidFill>
                  <a:srgbClr val="B4B4B4"/>
                </a:solidFill>
              </a:defRPr>
            </a:lvl1pPr>
          </a:lstStyle>
          <a:p>
            <a:pPr lvl="0"/>
            <a:r>
              <a:rPr lang="es-ES" dirty="0" err="1"/>
              <a:t>Document</a:t>
            </a:r>
            <a:r>
              <a:rPr lang="es-ES" dirty="0"/>
              <a:t> </a:t>
            </a:r>
            <a:r>
              <a:rPr lang="es-ES" dirty="0" err="1"/>
              <a:t>name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44856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01000" y="1333500"/>
            <a:ext cx="9711446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905000" y="8496300"/>
            <a:ext cx="8610599" cy="838200"/>
          </a:xfrm>
          <a:prstGeom prst="rect">
            <a:avLst/>
          </a:prstGeom>
        </p:spPr>
        <p:txBody>
          <a:bodyPr/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99C14C28-0E71-D3DE-6214-B961C06117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0" y="4152900"/>
            <a:ext cx="9711446" cy="533400"/>
          </a:xfrm>
          <a:prstGeom prst="rect">
            <a:avLst/>
          </a:prstGeom>
        </p:spPr>
        <p:txBody>
          <a:bodyPr/>
          <a:lstStyle>
            <a:lvl1pPr algn="l">
              <a:buNone/>
              <a:defRPr b="1">
                <a:solidFill>
                  <a:srgbClr val="B7CBBE"/>
                </a:solidFill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</a:t>
            </a:r>
            <a:r>
              <a:rPr lang="es-ES" dirty="0" err="1"/>
              <a:t>subtitle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14171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781300"/>
            <a:ext cx="8610599" cy="63777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99C14C28-0E71-D3DE-6214-B961C06117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199" y="1943100"/>
            <a:ext cx="9220199" cy="533400"/>
          </a:xfrm>
        </p:spPr>
        <p:txBody>
          <a:bodyPr/>
          <a:lstStyle>
            <a:lvl1pPr algn="l">
              <a:buNone/>
              <a:defRPr b="1">
                <a:solidFill>
                  <a:srgbClr val="B7CBBE"/>
                </a:solidFill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</a:t>
            </a:r>
            <a:r>
              <a:rPr lang="es-ES" dirty="0" err="1"/>
              <a:t>subtitle</a:t>
            </a:r>
            <a:endParaRPr lang="es-ES" dirty="0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69E133C2-457F-ED33-BE2C-AC8476CB951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15800" y="9731375"/>
            <a:ext cx="4495800" cy="365125"/>
          </a:xfrm>
        </p:spPr>
        <p:txBody>
          <a:bodyPr/>
          <a:lstStyle>
            <a:lvl1pPr>
              <a:buNone/>
              <a:defRPr sz="1200">
                <a:solidFill>
                  <a:srgbClr val="B4B4B4"/>
                </a:solidFill>
              </a:defRPr>
            </a:lvl1pPr>
          </a:lstStyle>
          <a:p>
            <a:pPr lvl="0"/>
            <a:r>
              <a:rPr lang="es-ES" dirty="0" err="1"/>
              <a:t>Document</a:t>
            </a:r>
            <a:r>
              <a:rPr lang="es-ES" dirty="0"/>
              <a:t> </a:t>
            </a:r>
            <a:r>
              <a:rPr lang="es-ES" dirty="0" err="1"/>
              <a:t>name</a:t>
            </a:r>
            <a:endParaRPr lang="es-E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034CBDE-A822-9BBA-E33F-47AC0FEBF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457200"/>
            <a:ext cx="14325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Marcador de texto 11">
            <a:extLst>
              <a:ext uri="{FF2B5EF4-FFF2-40B4-BE49-F238E27FC236}">
                <a16:creationId xmlns:a16="http://schemas.microsoft.com/office/drawing/2014/main" id="{CF3B57F0-70DC-7CCC-2BE4-A95430ED9B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199" y="1943100"/>
            <a:ext cx="9220199" cy="533400"/>
          </a:xfrm>
        </p:spPr>
        <p:txBody>
          <a:bodyPr/>
          <a:lstStyle>
            <a:lvl1pPr algn="l">
              <a:buNone/>
              <a:defRPr b="1">
                <a:solidFill>
                  <a:srgbClr val="B7CBBE"/>
                </a:solidFill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style</a:t>
            </a:r>
            <a:endParaRPr lang="es-ES" dirty="0"/>
          </a:p>
        </p:txBody>
      </p:sp>
      <p:sp>
        <p:nvSpPr>
          <p:cNvPr id="9" name="Marcador de texto 13">
            <a:extLst>
              <a:ext uri="{FF2B5EF4-FFF2-40B4-BE49-F238E27FC236}">
                <a16:creationId xmlns:a16="http://schemas.microsoft.com/office/drawing/2014/main" id="{A46E1402-5840-710E-19D8-157B466212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15800" y="9731375"/>
            <a:ext cx="4495800" cy="365125"/>
          </a:xfrm>
        </p:spPr>
        <p:txBody>
          <a:bodyPr/>
          <a:lstStyle>
            <a:lvl1pPr>
              <a:buNone/>
              <a:defRPr sz="1200">
                <a:solidFill>
                  <a:srgbClr val="B4B4B4"/>
                </a:solidFill>
              </a:defRPr>
            </a:lvl1pPr>
          </a:lstStyle>
          <a:p>
            <a:pPr lvl="0"/>
            <a:r>
              <a:rPr lang="es-ES" dirty="0" err="1"/>
              <a:t>Document</a:t>
            </a:r>
            <a:r>
              <a:rPr lang="es-ES" dirty="0"/>
              <a:t> </a:t>
            </a:r>
            <a:r>
              <a:rPr lang="es-ES" dirty="0" err="1"/>
              <a:t>name</a:t>
            </a:r>
            <a:endParaRPr lang="es-E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781300"/>
            <a:ext cx="8610599" cy="63777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99C14C28-0E71-D3DE-6214-B961C06117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199" y="1943100"/>
            <a:ext cx="9220199" cy="533400"/>
          </a:xfrm>
        </p:spPr>
        <p:txBody>
          <a:bodyPr/>
          <a:lstStyle>
            <a:lvl1pPr algn="l">
              <a:buNone/>
              <a:defRPr b="1">
                <a:solidFill>
                  <a:srgbClr val="B7CBBE"/>
                </a:solidFill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</a:t>
            </a:r>
            <a:r>
              <a:rPr lang="es-ES" dirty="0" err="1"/>
              <a:t>subtitle</a:t>
            </a:r>
            <a:endParaRPr lang="es-ES" dirty="0"/>
          </a:p>
        </p:txBody>
      </p:sp>
      <p:sp>
        <p:nvSpPr>
          <p:cNvPr id="4" name="Marcador de texto 13">
            <a:extLst>
              <a:ext uri="{FF2B5EF4-FFF2-40B4-BE49-F238E27FC236}">
                <a16:creationId xmlns:a16="http://schemas.microsoft.com/office/drawing/2014/main" id="{85095932-D0BA-3305-3C2E-A3F179A1567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15800" y="9731375"/>
            <a:ext cx="4495800" cy="365125"/>
          </a:xfrm>
        </p:spPr>
        <p:txBody>
          <a:bodyPr/>
          <a:lstStyle>
            <a:lvl1pPr>
              <a:buNone/>
              <a:defRPr sz="1200">
                <a:solidFill>
                  <a:srgbClr val="B4B4B4"/>
                </a:solidFill>
              </a:defRPr>
            </a:lvl1pPr>
          </a:lstStyle>
          <a:p>
            <a:pPr lvl="0"/>
            <a:r>
              <a:rPr lang="es-ES" dirty="0" err="1"/>
              <a:t>Document</a:t>
            </a:r>
            <a:r>
              <a:rPr lang="es-ES" dirty="0"/>
              <a:t> </a:t>
            </a:r>
            <a:r>
              <a:rPr lang="es-ES" dirty="0" err="1"/>
              <a:t>name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72575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034CBDE-A822-9BBA-E33F-47AC0FEBF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457200"/>
            <a:ext cx="14325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Marcador de texto 11">
            <a:extLst>
              <a:ext uri="{FF2B5EF4-FFF2-40B4-BE49-F238E27FC236}">
                <a16:creationId xmlns:a16="http://schemas.microsoft.com/office/drawing/2014/main" id="{CF3B57F0-70DC-7CCC-2BE4-A95430ED9B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199" y="1943100"/>
            <a:ext cx="9220199" cy="533400"/>
          </a:xfrm>
        </p:spPr>
        <p:txBody>
          <a:bodyPr/>
          <a:lstStyle>
            <a:lvl1pPr algn="l">
              <a:buNone/>
              <a:defRPr b="1">
                <a:solidFill>
                  <a:srgbClr val="B7CBBE"/>
                </a:solidFill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style</a:t>
            </a:r>
            <a:endParaRPr lang="es-ES" dirty="0"/>
          </a:p>
        </p:txBody>
      </p:sp>
      <p:sp>
        <p:nvSpPr>
          <p:cNvPr id="2" name="Marcador de texto 13">
            <a:extLst>
              <a:ext uri="{FF2B5EF4-FFF2-40B4-BE49-F238E27FC236}">
                <a16:creationId xmlns:a16="http://schemas.microsoft.com/office/drawing/2014/main" id="{9621E82E-A744-321E-1BF2-99E24DE10BA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15800" y="9731375"/>
            <a:ext cx="4495800" cy="365125"/>
          </a:xfrm>
        </p:spPr>
        <p:txBody>
          <a:bodyPr/>
          <a:lstStyle>
            <a:lvl1pPr>
              <a:buNone/>
              <a:defRPr sz="1200">
                <a:solidFill>
                  <a:srgbClr val="B4B4B4"/>
                </a:solidFill>
              </a:defRPr>
            </a:lvl1pPr>
          </a:lstStyle>
          <a:p>
            <a:pPr lvl="0"/>
            <a:r>
              <a:rPr lang="es-ES" dirty="0" err="1"/>
              <a:t>Document</a:t>
            </a:r>
            <a:r>
              <a:rPr lang="es-ES" dirty="0"/>
              <a:t> </a:t>
            </a:r>
            <a:r>
              <a:rPr lang="es-ES" dirty="0" err="1"/>
              <a:t>name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9514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62000" y="2857500"/>
            <a:ext cx="8610599" cy="6377782"/>
          </a:xfrm>
        </p:spPr>
        <p:txBody>
          <a:bodyPr/>
          <a:lstStyle>
            <a:lvl1pPr>
              <a:buClr>
                <a:srgbClr val="30527C"/>
              </a:buClr>
              <a:buFont typeface="Courier New" panose="02070309020205020404" pitchFamily="49" charset="0"/>
              <a:buChar char="o"/>
              <a:defRPr/>
            </a:lvl1pPr>
            <a:lvl2pPr>
              <a:buClr>
                <a:srgbClr val="30527C"/>
              </a:buClr>
              <a:buFont typeface="Courier New" panose="02070309020205020404" pitchFamily="49" charset="0"/>
              <a:buChar char="o"/>
              <a:defRPr/>
            </a:lvl2pPr>
            <a:lvl3pPr>
              <a:buClr>
                <a:srgbClr val="30527C"/>
              </a:buClr>
              <a:buFont typeface="Courier New" panose="02070309020205020404" pitchFamily="49" charset="0"/>
              <a:buChar char="o"/>
              <a:defRPr/>
            </a:lvl3pPr>
            <a:lvl4pPr>
              <a:buClr>
                <a:srgbClr val="30527C"/>
              </a:buClr>
              <a:buFont typeface="Courier New" panose="02070309020205020404" pitchFamily="49" charset="0"/>
              <a:buChar char="o"/>
              <a:defRPr/>
            </a:lvl4pPr>
            <a:lvl5pPr>
              <a:buClr>
                <a:srgbClr val="30527C"/>
              </a:buClr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8B89652C-6752-D906-AAA2-A0BEC07A50D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" y="1943100"/>
            <a:ext cx="9220200" cy="533400"/>
          </a:xfrm>
        </p:spPr>
        <p:txBody>
          <a:bodyPr/>
          <a:lstStyle>
            <a:lvl1pPr>
              <a:buNone/>
              <a:defRPr b="1">
                <a:solidFill>
                  <a:srgbClr val="042D60"/>
                </a:solidFill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style</a:t>
            </a:r>
            <a:endParaRPr lang="es-ES" dirty="0"/>
          </a:p>
        </p:txBody>
      </p:sp>
      <p:sp>
        <p:nvSpPr>
          <p:cNvPr id="11" name="Marcador de texto 13">
            <a:extLst>
              <a:ext uri="{FF2B5EF4-FFF2-40B4-BE49-F238E27FC236}">
                <a16:creationId xmlns:a16="http://schemas.microsoft.com/office/drawing/2014/main" id="{8BAF5EB9-1D60-573B-17B8-E628104B7BD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15800" y="9731375"/>
            <a:ext cx="4495800" cy="365125"/>
          </a:xfrm>
        </p:spPr>
        <p:txBody>
          <a:bodyPr/>
          <a:lstStyle>
            <a:lvl1pPr>
              <a:buNone/>
              <a:defRPr sz="1200">
                <a:solidFill>
                  <a:srgbClr val="B4B4B4"/>
                </a:solidFill>
              </a:defRPr>
            </a:lvl1pPr>
          </a:lstStyle>
          <a:p>
            <a:pPr lvl="0"/>
            <a:r>
              <a:rPr lang="es-ES" dirty="0" err="1"/>
              <a:t>Document</a:t>
            </a:r>
            <a:r>
              <a:rPr lang="es-ES" dirty="0"/>
              <a:t> </a:t>
            </a:r>
            <a:r>
              <a:rPr lang="es-ES" dirty="0" err="1"/>
              <a:t>name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94903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91D62BE-22B9-ABA0-99EC-612D68B22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457200"/>
            <a:ext cx="14325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Marcador de texto 7">
            <a:extLst>
              <a:ext uri="{FF2B5EF4-FFF2-40B4-BE49-F238E27FC236}">
                <a16:creationId xmlns:a16="http://schemas.microsoft.com/office/drawing/2014/main" id="{0C72F0BE-399D-40CA-5559-504481CD6EE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" y="1943100"/>
            <a:ext cx="9220200" cy="533400"/>
          </a:xfrm>
        </p:spPr>
        <p:txBody>
          <a:bodyPr/>
          <a:lstStyle>
            <a:lvl1pPr>
              <a:buNone/>
              <a:defRPr b="1">
                <a:solidFill>
                  <a:srgbClr val="042D60"/>
                </a:solidFill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style</a:t>
            </a:r>
            <a:endParaRPr lang="es-ES" dirty="0"/>
          </a:p>
        </p:txBody>
      </p:sp>
      <p:sp>
        <p:nvSpPr>
          <p:cNvPr id="10" name="Marcador de texto 13">
            <a:extLst>
              <a:ext uri="{FF2B5EF4-FFF2-40B4-BE49-F238E27FC236}">
                <a16:creationId xmlns:a16="http://schemas.microsoft.com/office/drawing/2014/main" id="{DD2D077C-CF37-3145-BCE0-AE15E85ACB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15800" y="9731375"/>
            <a:ext cx="4495800" cy="365125"/>
          </a:xfrm>
        </p:spPr>
        <p:txBody>
          <a:bodyPr/>
          <a:lstStyle>
            <a:lvl1pPr>
              <a:buNone/>
              <a:defRPr sz="1200">
                <a:solidFill>
                  <a:srgbClr val="B4B4B4"/>
                </a:solidFill>
              </a:defRPr>
            </a:lvl1pPr>
          </a:lstStyle>
          <a:p>
            <a:pPr lvl="0"/>
            <a:r>
              <a:rPr lang="es-ES" dirty="0" err="1"/>
              <a:t>Document</a:t>
            </a:r>
            <a:r>
              <a:rPr lang="es-ES" dirty="0"/>
              <a:t> </a:t>
            </a:r>
            <a:r>
              <a:rPr lang="es-ES" dirty="0" err="1"/>
              <a:t>name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93644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62000" y="2857500"/>
            <a:ext cx="8610599" cy="6377782"/>
          </a:xfrm>
        </p:spPr>
        <p:txBody>
          <a:bodyPr/>
          <a:lstStyle>
            <a:lvl1pPr>
              <a:buClr>
                <a:srgbClr val="30527C"/>
              </a:buClr>
              <a:buFont typeface="Courier New" panose="02070309020205020404" pitchFamily="49" charset="0"/>
              <a:buChar char="o"/>
              <a:defRPr/>
            </a:lvl1pPr>
            <a:lvl2pPr>
              <a:buClr>
                <a:srgbClr val="30527C"/>
              </a:buClr>
              <a:buFont typeface="Courier New" panose="02070309020205020404" pitchFamily="49" charset="0"/>
              <a:buChar char="o"/>
              <a:defRPr/>
            </a:lvl2pPr>
            <a:lvl3pPr>
              <a:buClr>
                <a:srgbClr val="30527C"/>
              </a:buClr>
              <a:buFont typeface="Courier New" panose="02070309020205020404" pitchFamily="49" charset="0"/>
              <a:buChar char="o"/>
              <a:defRPr/>
            </a:lvl3pPr>
            <a:lvl4pPr>
              <a:buClr>
                <a:srgbClr val="30527C"/>
              </a:buClr>
              <a:buFont typeface="Courier New" panose="02070309020205020404" pitchFamily="49" charset="0"/>
              <a:buChar char="o"/>
              <a:defRPr/>
            </a:lvl4pPr>
            <a:lvl5pPr>
              <a:buClr>
                <a:srgbClr val="30527C"/>
              </a:buClr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8B89652C-6752-D906-AAA2-A0BEC07A50D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" y="1943100"/>
            <a:ext cx="9220200" cy="533400"/>
          </a:xfrm>
        </p:spPr>
        <p:txBody>
          <a:bodyPr/>
          <a:lstStyle>
            <a:lvl1pPr>
              <a:buNone/>
              <a:defRPr b="1">
                <a:solidFill>
                  <a:srgbClr val="042D60"/>
                </a:solidFill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style</a:t>
            </a:r>
            <a:endParaRPr lang="es-ES" dirty="0"/>
          </a:p>
        </p:txBody>
      </p:sp>
      <p:sp>
        <p:nvSpPr>
          <p:cNvPr id="5" name="Marcador de texto 13">
            <a:extLst>
              <a:ext uri="{FF2B5EF4-FFF2-40B4-BE49-F238E27FC236}">
                <a16:creationId xmlns:a16="http://schemas.microsoft.com/office/drawing/2014/main" id="{DABFF1AC-D9CC-E63B-AB7D-ABE3B30EF26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15800" y="9731375"/>
            <a:ext cx="4495800" cy="365125"/>
          </a:xfrm>
        </p:spPr>
        <p:txBody>
          <a:bodyPr/>
          <a:lstStyle>
            <a:lvl1pPr>
              <a:buNone/>
              <a:defRPr sz="1200">
                <a:solidFill>
                  <a:srgbClr val="B4B4B4"/>
                </a:solidFill>
              </a:defRPr>
            </a:lvl1pPr>
          </a:lstStyle>
          <a:p>
            <a:pPr lvl="0"/>
            <a:r>
              <a:rPr lang="es-ES" dirty="0" err="1"/>
              <a:t>Document</a:t>
            </a:r>
            <a:r>
              <a:rPr lang="es-ES" dirty="0"/>
              <a:t> </a:t>
            </a:r>
            <a:r>
              <a:rPr lang="es-ES" dirty="0" err="1"/>
              <a:t>name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75586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1" descr="Texto&#10;&#10;El contenido generado por IA puede ser incorrecto.">
            <a:extLst>
              <a:ext uri="{FF2B5EF4-FFF2-40B4-BE49-F238E27FC236}">
                <a16:creationId xmlns:a16="http://schemas.microsoft.com/office/drawing/2014/main" id="{6FE20541-F8E4-9F97-16FB-7CC68762050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42900"/>
            <a:ext cx="4198127" cy="8793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2572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4132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</p:sldLayoutIdLst>
  <p:txStyles>
    <p:titleStyle>
      <a:lvl1pPr algn="l" defTabSz="914400" rtl="0" eaLnBrk="1" latinLnBrk="0" hangingPunct="1">
        <a:spcBef>
          <a:spcPct val="0"/>
        </a:spcBef>
        <a:buNone/>
        <a:defRPr sz="4800" kern="1200">
          <a:solidFill>
            <a:srgbClr val="042D60"/>
          </a:solidFill>
          <a:latin typeface="Now Bold" panose="020B060402020202020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97B6B0"/>
        </a:buClr>
        <a:buFont typeface="Courier New" panose="02070309020205020404" pitchFamily="49" charset="0"/>
        <a:buChar char="o"/>
        <a:defRPr sz="2800" kern="1200">
          <a:solidFill>
            <a:srgbClr val="30527C"/>
          </a:solidFill>
          <a:latin typeface="DM Sans" pitchFamily="2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30527C"/>
          </a:solidFill>
          <a:latin typeface="DM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rgbClr val="30527C"/>
          </a:solidFill>
          <a:latin typeface="DM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rgbClr val="30527C"/>
          </a:solidFill>
          <a:latin typeface="DM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rgbClr val="30527C"/>
          </a:solidFill>
          <a:latin typeface="DM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81200" y="457200"/>
            <a:ext cx="14325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2880518"/>
            <a:ext cx="8610599" cy="63777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5" r:id="rId2"/>
  </p:sldLayoutIdLst>
  <p:txStyles>
    <p:titleStyle>
      <a:lvl1pPr algn="l" defTabSz="914400" rtl="0" eaLnBrk="1" latinLnBrk="0" hangingPunct="1">
        <a:spcBef>
          <a:spcPct val="0"/>
        </a:spcBef>
        <a:buNone/>
        <a:defRPr sz="4800" kern="1200">
          <a:solidFill>
            <a:srgbClr val="97B6B0"/>
          </a:solidFill>
          <a:latin typeface="Now Bold" panose="020B060402020202020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97B6B0"/>
        </a:buClr>
        <a:buFont typeface="Courier New" panose="02070309020205020404" pitchFamily="49" charset="0"/>
        <a:buChar char="o"/>
        <a:defRPr sz="2800" kern="1200">
          <a:solidFill>
            <a:srgbClr val="30527C"/>
          </a:solidFill>
          <a:latin typeface="DM Sans" pitchFamily="2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30527C"/>
          </a:solidFill>
          <a:latin typeface="DM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rgbClr val="30527C"/>
          </a:solidFill>
          <a:latin typeface="DM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rgbClr val="30527C"/>
          </a:solidFill>
          <a:latin typeface="DM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rgbClr val="30527C"/>
          </a:solidFill>
          <a:latin typeface="DM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81200" y="457200"/>
            <a:ext cx="14325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2880518"/>
            <a:ext cx="8610599" cy="63777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6210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</p:sldLayoutIdLst>
  <p:txStyles>
    <p:titleStyle>
      <a:lvl1pPr algn="l" defTabSz="914400" rtl="0" eaLnBrk="1" latinLnBrk="0" hangingPunct="1">
        <a:spcBef>
          <a:spcPct val="0"/>
        </a:spcBef>
        <a:buNone/>
        <a:defRPr sz="4800" kern="1200">
          <a:solidFill>
            <a:srgbClr val="97B6B0"/>
          </a:solidFill>
          <a:latin typeface="Now Bold" panose="020B060402020202020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97B6B0"/>
        </a:buClr>
        <a:buFont typeface="Courier New" panose="02070309020205020404" pitchFamily="49" charset="0"/>
        <a:buChar char="o"/>
        <a:defRPr sz="2800" kern="1200">
          <a:solidFill>
            <a:srgbClr val="30527C"/>
          </a:solidFill>
          <a:latin typeface="DM Sans" pitchFamily="2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30527C"/>
          </a:solidFill>
          <a:latin typeface="DM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rgbClr val="30527C"/>
          </a:solidFill>
          <a:latin typeface="DM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rgbClr val="30527C"/>
          </a:solidFill>
          <a:latin typeface="DM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rgbClr val="30527C"/>
          </a:solidFill>
          <a:latin typeface="DM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81200" y="457200"/>
            <a:ext cx="14325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2880518"/>
            <a:ext cx="8610599" cy="63777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29160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</p:sldLayoutIdLst>
  <p:txStyles>
    <p:titleStyle>
      <a:lvl1pPr algn="l" defTabSz="914400" rtl="0" eaLnBrk="1" latinLnBrk="0" hangingPunct="1">
        <a:spcBef>
          <a:spcPct val="0"/>
        </a:spcBef>
        <a:buNone/>
        <a:defRPr sz="4800" kern="1200">
          <a:solidFill>
            <a:srgbClr val="30527C"/>
          </a:solidFill>
          <a:latin typeface="Now Bold" panose="020B060402020202020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97B6B0"/>
        </a:buClr>
        <a:buFont typeface="Courier New" panose="02070309020205020404" pitchFamily="49" charset="0"/>
        <a:buChar char="o"/>
        <a:defRPr sz="2800" kern="1200">
          <a:solidFill>
            <a:srgbClr val="344A46"/>
          </a:solidFill>
          <a:latin typeface="DM Sans" pitchFamily="2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344A46"/>
          </a:solidFill>
          <a:latin typeface="DM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rgbClr val="344A46"/>
          </a:solidFill>
          <a:latin typeface="DM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rgbClr val="344A46"/>
          </a:solidFill>
          <a:latin typeface="DM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rgbClr val="344A46"/>
          </a:solidFill>
          <a:latin typeface="DM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81200" y="457200"/>
            <a:ext cx="14325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2880518"/>
            <a:ext cx="8610599" cy="63777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097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</p:sldLayoutIdLst>
  <p:txStyles>
    <p:titleStyle>
      <a:lvl1pPr algn="l" defTabSz="914400" rtl="0" eaLnBrk="1" latinLnBrk="0" hangingPunct="1">
        <a:spcBef>
          <a:spcPct val="0"/>
        </a:spcBef>
        <a:buNone/>
        <a:defRPr sz="4800" kern="1200">
          <a:solidFill>
            <a:srgbClr val="30527C"/>
          </a:solidFill>
          <a:latin typeface="Now Bold" panose="020B060402020202020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97B6B0"/>
        </a:buClr>
        <a:buFont typeface="Courier New" panose="02070309020205020404" pitchFamily="49" charset="0"/>
        <a:buChar char="o"/>
        <a:defRPr sz="2800" kern="1200">
          <a:solidFill>
            <a:srgbClr val="344A46"/>
          </a:solidFill>
          <a:latin typeface="DM Sans" pitchFamily="2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344A46"/>
          </a:solidFill>
          <a:latin typeface="DM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rgbClr val="344A46"/>
          </a:solidFill>
          <a:latin typeface="DM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rgbClr val="344A46"/>
          </a:solidFill>
          <a:latin typeface="DM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rgbClr val="344A46"/>
          </a:solidFill>
          <a:latin typeface="DM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8B10F4-FB94-2D9B-1BA8-B17A4D571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886700"/>
            <a:ext cx="17068800" cy="1989137"/>
          </a:xfrm>
        </p:spPr>
        <p:txBody>
          <a:bodyPr/>
          <a:lstStyle/>
          <a:p>
            <a:r>
              <a:rPr lang="en-US" dirty="0"/>
              <a:t>PILLAR 8: BUILDING GREEN SKILLS IN THE FIELD OF MANUFACTURING, AUTOMOTIVE, ROBOTICS AND ENERGY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511247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2E2EC2-2CEA-18B6-3082-98A9852F01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5ED40A-F76F-E14B-9F2D-7D3F0ED7F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Key Dimensions of Building Green Skills for VET centres</a:t>
            </a:r>
            <a:endParaRPr lang="es-E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1B24E0-38F2-1EB3-7D9A-C2DFC5E6970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o-RO" dirty="0"/>
              <a:t>Presentation Pillar 8</a:t>
            </a:r>
            <a:endParaRPr lang="es-ES" dirty="0"/>
          </a:p>
          <a:p>
            <a:endParaRPr lang="es-E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47CD2D8-9A51-0600-1D3D-A401FA0172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866900"/>
            <a:ext cx="12655163" cy="754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9249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7E82AF-AAF8-2791-35E0-065E37B962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26773F-96BA-09BE-12B6-E08D34195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Dimensions of Building Green Skills for VET </a:t>
            </a:r>
            <a:r>
              <a:rPr lang="en-US" dirty="0" err="1"/>
              <a:t>centres</a:t>
            </a:r>
            <a:endParaRPr lang="es-ES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93DE4D4-C3D2-3173-4BA6-E9A3A58DFFE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o-RO" dirty="0"/>
              <a:t>Presentation Pillar 8</a:t>
            </a:r>
            <a:endParaRPr lang="es-ES" dirty="0"/>
          </a:p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1BA32BF-E602-5F0C-6CBA-E1841AA21B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019300"/>
            <a:ext cx="12649200" cy="746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0985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54E2FA-3A93-0671-B79B-87B1F2AADE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FB225A-019F-2C78-9F51-279F83C17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Dimensions of Building Green Skills for VET </a:t>
            </a:r>
            <a:r>
              <a:rPr lang="en-US" dirty="0" err="1"/>
              <a:t>centres</a:t>
            </a:r>
            <a:endParaRPr lang="es-ES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74A9D07-05B3-C173-8787-274C054074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o-RO" dirty="0"/>
              <a:t>Presentation Pillar 8</a:t>
            </a:r>
            <a:endParaRPr lang="es-ES" dirty="0"/>
          </a:p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9C164A6-B1CF-9885-1738-B56D393E41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1714500"/>
            <a:ext cx="12192000" cy="7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3684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D098B0-6FE2-ED75-32D8-38BC11606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998FD5E-07BE-159F-44D0-EB00235B40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o-RO" dirty="0"/>
              <a:t>Presentation Pillar 8</a:t>
            </a:r>
            <a:endParaRPr lang="es-ES" dirty="0"/>
          </a:p>
          <a:p>
            <a:endParaRPr lang="es-E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330845-9618-0778-3E56-9E6B875D20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0" y="114300"/>
            <a:ext cx="8229600" cy="9343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8946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17C6A-B9CB-83D8-1739-438FDBC121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7EB7696-9955-C8CF-D3C9-647AC9546D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o-RO" dirty="0"/>
              <a:t>Presentation Pillar 8</a:t>
            </a:r>
            <a:endParaRPr lang="es-ES" dirty="0"/>
          </a:p>
          <a:p>
            <a:endParaRPr lang="es-E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49C7A02-CA83-60C8-87BA-786CEBF1A1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495300"/>
            <a:ext cx="13827404" cy="8305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887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1963A6-AD96-2C79-B8E9-8FF9FEBD3E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4F66536-3944-5F00-4DE3-3589D7C4655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o-RO" dirty="0"/>
              <a:t>Presentation Pillar 8</a:t>
            </a:r>
            <a:endParaRPr lang="es-ES" dirty="0"/>
          </a:p>
          <a:p>
            <a:endParaRPr lang="es-E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A99508-114B-552C-1185-BCA81781578C}"/>
              </a:ext>
            </a:extLst>
          </p:cNvPr>
          <p:cNvSpPr txBox="1"/>
          <p:nvPr/>
        </p:nvSpPr>
        <p:spPr>
          <a:xfrm>
            <a:off x="4572000" y="4963406"/>
            <a:ext cx="91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EABD3D8-86EA-3F24-EFD8-160AA8FE2B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571500"/>
            <a:ext cx="13487400" cy="830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1948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C7B8DC-C2B2-4951-FC29-E8E4A2BA6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D21F47A-8D08-D093-64F3-8BF2D225184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o-RO" dirty="0"/>
              <a:t>Presentation Pillar 8</a:t>
            </a:r>
            <a:endParaRPr lang="es-ES" dirty="0"/>
          </a:p>
          <a:p>
            <a:endParaRPr lang="es-E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702853A-6234-FEF6-11BC-6CD582DEA49C}"/>
              </a:ext>
            </a:extLst>
          </p:cNvPr>
          <p:cNvSpPr txBox="1"/>
          <p:nvPr/>
        </p:nvSpPr>
        <p:spPr>
          <a:xfrm>
            <a:off x="4572000" y="4963406"/>
            <a:ext cx="91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8919060-0C08-6537-35F9-77D00C0A09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1400" y="190500"/>
            <a:ext cx="7924800" cy="934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9219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6F8617-5783-918C-4588-12BD8DB9C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09EFB60-68A7-5676-247F-7726951D634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o-RO" dirty="0"/>
              <a:t>Presentation Pillar 8</a:t>
            </a:r>
            <a:endParaRPr lang="es-ES" dirty="0"/>
          </a:p>
          <a:p>
            <a:endParaRPr lang="es-E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DB8C465-ACCF-43C2-EE28-47E3F1CF66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0" y="342900"/>
            <a:ext cx="8763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8780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EAB2A-B293-73AF-746F-93F615F7A5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6281DD-232E-90E1-6FE4-D5C493F96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Conclusions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9B56A0C-48B4-4E8B-B3E7-1F105AA339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095500"/>
            <a:ext cx="15697200" cy="578631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Integrating green skills in VET is a continuous, long‑term effort that depends on strong institutional commitment, innovation and collaboration with industry and other stakeholders.</a:t>
            </a:r>
            <a:endParaRPr lang="ro-RO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VET </a:t>
            </a:r>
            <a:r>
              <a:rPr lang="en-US" dirty="0" err="1"/>
              <a:t>centres</a:t>
            </a:r>
            <a:r>
              <a:rPr lang="en-US" dirty="0"/>
              <a:t> that embed sustainability across curricula and practices are better prepared to meet </a:t>
            </a:r>
            <a:r>
              <a:rPr lang="en-US" dirty="0" err="1"/>
              <a:t>labour</a:t>
            </a:r>
            <a:r>
              <a:rPr lang="en-US" dirty="0"/>
              <a:t>‑market demands driven by the green transition.</a:t>
            </a:r>
            <a:endParaRPr lang="ro-RO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Using the VETINNOVATE self‑assessment framework helps institutions identify both strengths and gaps in areas such as climate literacy, sustainable technical practices and resource efficiency.</a:t>
            </a:r>
            <a:endParaRPr lang="ro-RO" dirty="0"/>
          </a:p>
          <a:p>
            <a:pPr>
              <a:buFont typeface="Wingdings" panose="05000000000000000000" pitchFamily="2" charset="2"/>
              <a:buChar char="Ø"/>
            </a:pPr>
            <a:r>
              <a:rPr lang="ro-RO" dirty="0"/>
              <a:t>T</a:t>
            </a:r>
            <a:r>
              <a:rPr lang="en-US" dirty="0"/>
              <a:t>his assessment enables targeted strategies that strengthen inclusive, sustainability‑focused and future‑ready vocational skills ecosystems.</a:t>
            </a:r>
            <a:endParaRPr lang="ro-RO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Aligning training with environmental priorities and </a:t>
            </a:r>
            <a:r>
              <a:rPr lang="en-US" dirty="0" err="1"/>
              <a:t>labour</a:t>
            </a:r>
            <a:r>
              <a:rPr lang="en-US" dirty="0"/>
              <a:t>‑market needs ensures relevance and resilience as the green economy evolves.</a:t>
            </a:r>
            <a:endParaRPr lang="es-ES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D170AD8-0627-B98F-073B-347C5A4B9E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o-RO" dirty="0"/>
              <a:t>Presentation Pillar 8</a:t>
            </a:r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33777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56918F-D754-4F2A-A5AA-A2C40218DC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0FFFEC9-57C6-2D7C-C6D6-134698EB640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o-RO" dirty="0"/>
              <a:t>Presentation Pillar 8</a:t>
            </a:r>
            <a:endParaRPr lang="es-ES" dirty="0"/>
          </a:p>
          <a:p>
            <a:endParaRPr lang="es-E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EEA318-368E-E714-0D88-C0D4B68B26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1720" y="5905500"/>
            <a:ext cx="6028561" cy="2745418"/>
          </a:xfrm>
          <a:prstGeom prst="rect">
            <a:avLst/>
          </a:prstGeom>
        </p:spPr>
      </p:pic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2F342909-05DF-1F3F-841A-631A179EEB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33670" y="3035677"/>
            <a:ext cx="6571053" cy="2203830"/>
          </a:xfrm>
          <a:prstGeom prst="rect">
            <a:avLst/>
          </a:prstGeom>
        </p:spPr>
      </p:pic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4AA7787-C70C-C43D-56C5-89CCE425C682}"/>
              </a:ext>
            </a:extLst>
          </p:cNvPr>
          <p:cNvSpPr txBox="1">
            <a:spLocks noGrp="1"/>
          </p:cNvSpPr>
          <p:nvPr>
            <p:ph type="body" sz="quarter" idx="10"/>
          </p:nvPr>
        </p:nvSpPr>
        <p:spPr>
          <a:xfrm>
            <a:off x="1600200" y="1872841"/>
            <a:ext cx="15468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 algn="just">
              <a:spcBef>
                <a:spcPts val="600"/>
              </a:spcBef>
              <a:buNone/>
              <a:defRPr/>
            </a:pPr>
            <a:r>
              <a:rPr lang="ro-RO" sz="4000" b="1" dirty="0">
                <a:latin typeface="Arial" panose="020B0604020202020204" pitchFamily="34" charset="0"/>
              </a:rPr>
              <a:t>"VETInnovate: Transforming Skills, Transforming Regions"</a:t>
            </a:r>
          </a:p>
        </p:txBody>
      </p:sp>
    </p:spTree>
    <p:extLst>
      <p:ext uri="{BB962C8B-B14F-4D97-AF65-F5344CB8AC3E}">
        <p14:creationId xmlns:p14="http://schemas.microsoft.com/office/powerpoint/2010/main" val="3455082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912D08-E387-AA2F-5E79-A953A21AA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Main objectives of Pillar:</a:t>
            </a:r>
            <a:endParaRPr lang="es-ES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01E81A4-C8A6-1061-8D3A-E2FD933848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62600" y="2705100"/>
            <a:ext cx="12420600" cy="4953000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integrate green competences </a:t>
            </a:r>
            <a:r>
              <a:rPr lang="en-US" b="0" dirty="0">
                <a:solidFill>
                  <a:schemeClr val="accent1">
                    <a:lumMod val="75000"/>
                  </a:schemeClr>
                </a:solidFill>
              </a:rPr>
              <a:t>into VET curricula across technical disciplines;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align vocational training </a:t>
            </a:r>
            <a:r>
              <a:rPr lang="en-US" b="0" dirty="0">
                <a:solidFill>
                  <a:schemeClr val="accent1">
                    <a:lumMod val="75000"/>
                  </a:schemeClr>
                </a:solidFill>
              </a:rPr>
              <a:t>with the requirements of the green and digital transition;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promote environmental </a:t>
            </a:r>
            <a:r>
              <a:rPr lang="en-US" b="0" dirty="0">
                <a:solidFill>
                  <a:schemeClr val="accent1">
                    <a:lumMod val="75000"/>
                  </a:schemeClr>
                </a:solidFill>
              </a:rPr>
              <a:t>awareness and sustainable practices among learners and educators;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strengthen cooperation </a:t>
            </a:r>
            <a:r>
              <a:rPr lang="en-US" b="0" dirty="0">
                <a:solidFill>
                  <a:schemeClr val="accent1">
                    <a:lumMod val="75000"/>
                  </a:schemeClr>
                </a:solidFill>
              </a:rPr>
              <a:t>between VET providers and industry stakeholders to ensure </a:t>
            </a:r>
            <a:r>
              <a:rPr lang="en-US" b="0" dirty="0" err="1">
                <a:solidFill>
                  <a:schemeClr val="accent1">
                    <a:lumMod val="75000"/>
                  </a:schemeClr>
                </a:solidFill>
              </a:rPr>
              <a:t>labour</a:t>
            </a:r>
            <a:r>
              <a:rPr lang="en-US" b="0" dirty="0">
                <a:solidFill>
                  <a:schemeClr val="accent1">
                    <a:lumMod val="75000"/>
                  </a:schemeClr>
                </a:solidFill>
              </a:rPr>
              <a:t> market relevance. </a:t>
            </a:r>
          </a:p>
          <a:p>
            <a:endParaRPr lang="es-ES" dirty="0"/>
          </a:p>
        </p:txBody>
      </p:sp>
      <p:pic>
        <p:nvPicPr>
          <p:cNvPr id="5" name="Google Shape;89;g33fe9cf830b_1_0">
            <a:extLst>
              <a:ext uri="{FF2B5EF4-FFF2-40B4-BE49-F238E27FC236}">
                <a16:creationId xmlns:a16="http://schemas.microsoft.com/office/drawing/2014/main" id="{4D95FEA9-3C7B-889F-67F7-2063FDBB1C6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438400" y="1104900"/>
            <a:ext cx="2362200" cy="304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2429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41D90CB-A76C-8145-181A-C6D1A6BCB5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o-RO" dirty="0"/>
              <a:t>Presentation Pillar 8</a:t>
            </a:r>
            <a:endParaRPr lang="es-E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3B54DB5-F82D-B797-6C73-F9A555B72C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5512" y="1125148"/>
            <a:ext cx="12420600" cy="80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1509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C25FEB-8B13-22D7-BF27-270065907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Green Skills Matters in VET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8E856CB-0992-D37B-53C6-31832C24E6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084" y="2628900"/>
            <a:ext cx="9095116" cy="6377782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ro-RO" b="1" dirty="0"/>
              <a:t>Vocational education and training (VET) centers </a:t>
            </a:r>
            <a:r>
              <a:rPr lang="ro-RO" dirty="0"/>
              <a:t>play a vital role in developing this workforce as we transition to a climate-neutral economy.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o-RO" b="1" dirty="0"/>
              <a:t>The European Green Deal</a:t>
            </a:r>
            <a:r>
              <a:rPr lang="ro-RO" dirty="0"/>
              <a:t> and related policies call for significant reductions in emissions, improved energy efficiency, and the responsible use of resources.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o-RO" dirty="0"/>
              <a:t>These changes cannot be achieved without a workforce that understands and applies the principles of sustainability in their day-to-day technical work. </a:t>
            </a:r>
          </a:p>
          <a:p>
            <a:endParaRPr lang="es-ES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C09C07C-738E-67AA-98F9-D1AAF0D642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o-RO" dirty="0"/>
              <a:t>Presentation Pillar 8</a:t>
            </a:r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F644530-C8EB-8A4A-8264-03A8382B5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3600" y="2400300"/>
            <a:ext cx="7450521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434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F7AA0E-D53B-74C4-0195-F4DA47270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457200"/>
            <a:ext cx="14782800" cy="1143000"/>
          </a:xfrm>
        </p:spPr>
        <p:txBody>
          <a:bodyPr/>
          <a:lstStyle/>
          <a:p>
            <a:r>
              <a:rPr lang="en-GB" b="1" dirty="0"/>
              <a:t>Key Dimensions of Building Green Skills for VET centres</a:t>
            </a:r>
            <a:endParaRPr lang="es-ES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CF677AA-AED7-C967-6D3C-F574A45936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o-RO" dirty="0"/>
              <a:t>Presentation Pillar 8</a:t>
            </a:r>
            <a:endParaRPr lang="es-ES" dirty="0"/>
          </a:p>
          <a:p>
            <a:endParaRPr lang="es-E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304409F-7942-9B0E-38C4-D3B9ACD789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1902420"/>
            <a:ext cx="12602568" cy="750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5375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28A6DF-70EF-96B4-5B27-9489864DA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Dimensions of Building Green Skills for VET </a:t>
            </a:r>
            <a:r>
              <a:rPr lang="en-US" dirty="0" err="1"/>
              <a:t>centres</a:t>
            </a:r>
            <a:endParaRPr lang="es-ES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EBE7BA5-9632-862D-7F52-808E9B39272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o-RO" dirty="0"/>
              <a:t>Presentation Pillar 8</a:t>
            </a:r>
            <a:endParaRPr lang="es-ES" dirty="0"/>
          </a:p>
          <a:p>
            <a:endParaRPr lang="es-E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CDB1376-368A-2FD4-6F8C-EA69C748B9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1943100"/>
            <a:ext cx="12058177" cy="746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9793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8B3720-FE02-057A-8C38-3CD2906CC6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96FF14-5836-943C-8C38-705649A29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Dimensions of Building Green Skills for VET </a:t>
            </a:r>
            <a:r>
              <a:rPr lang="en-US" dirty="0" err="1"/>
              <a:t>centres</a:t>
            </a:r>
            <a:endParaRPr lang="es-ES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2CB89E0-5BC1-18CB-6A42-29A0768A08E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o-RO" dirty="0"/>
              <a:t>Presentation Pillar 8</a:t>
            </a:r>
            <a:endParaRPr lang="es-ES" dirty="0"/>
          </a:p>
          <a:p>
            <a:endParaRPr lang="es-E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A0A4640-15CB-5141-DCA8-3D1D438489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580029"/>
            <a:ext cx="12115800" cy="7735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0847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68839-0387-6810-1425-975BDC3154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E35F64-2E1A-8B65-D888-11AB98C8F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Dimensions of Building Green Skills for VET </a:t>
            </a:r>
            <a:r>
              <a:rPr lang="en-US" dirty="0" err="1"/>
              <a:t>centres</a:t>
            </a:r>
            <a:endParaRPr lang="es-ES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FD828F3-2086-E737-1C6D-5B9F0259EFC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o-RO" dirty="0"/>
              <a:t>Presentation Pillar 8</a:t>
            </a:r>
            <a:endParaRPr lang="es-ES" dirty="0"/>
          </a:p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776125A-B4F3-34F7-FBA1-8EAC968AED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" y="1714500"/>
            <a:ext cx="12704869" cy="7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5763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EB5F-3938-F496-404C-5947F5C9A7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6F2594-8EB3-FE48-A3D1-39C90F16C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Dimensions of Building Green Skills for VET </a:t>
            </a:r>
            <a:r>
              <a:rPr lang="en-US" dirty="0" err="1"/>
              <a:t>centres</a:t>
            </a:r>
            <a:endParaRPr lang="es-ES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D65D452-A83A-32B0-4778-90C9206FB27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o-RO" dirty="0"/>
              <a:t>Presentation Pillar 8</a:t>
            </a:r>
            <a:endParaRPr lang="es-ES" dirty="0"/>
          </a:p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37F45C0-4712-3C0B-6053-29D2333C6F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1866900"/>
            <a:ext cx="12344400" cy="7592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821365"/>
      </p:ext>
    </p:extLst>
  </p:cSld>
  <p:clrMapOvr>
    <a:masterClrMapping/>
  </p:clrMapOvr>
</p:sld>
</file>

<file path=ppt/theme/theme1.xml><?xml version="1.0" encoding="utf-8"?>
<a:theme xmlns:a="http://schemas.openxmlformats.org/drawingml/2006/main" name="Main Titl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Section Divid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ontent Green - Subtitl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ontent Green - 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Content Blue - Subtitl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Content Blue - 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8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f7910ce-4b22-4a64-a6b3-4c4af67028b5">
      <Terms xmlns="http://schemas.microsoft.com/office/infopath/2007/PartnerControls"/>
    </lcf76f155ced4ddcb4097134ff3c332f>
    <TaxCatchAll xmlns="ddda827c-5b93-4888-ba5f-e42b7a2c88ff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08D9C67F7F5B45AB220F1717414379" ma:contentTypeVersion="11" ma:contentTypeDescription="Creați un document nou." ma:contentTypeScope="" ma:versionID="620975108d8a5aa1493def2ba1e70a30">
  <xsd:schema xmlns:xsd="http://www.w3.org/2001/XMLSchema" xmlns:xs="http://www.w3.org/2001/XMLSchema" xmlns:p="http://schemas.microsoft.com/office/2006/metadata/properties" xmlns:ns2="ef7910ce-4b22-4a64-a6b3-4c4af67028b5" xmlns:ns3="ddda827c-5b93-4888-ba5f-e42b7a2c88ff" targetNamespace="http://schemas.microsoft.com/office/2006/metadata/properties" ma:root="true" ma:fieldsID="96918d2abf24168a273ae3f3cbf542ef" ns2:_="" ns3:_="">
    <xsd:import namespace="ef7910ce-4b22-4a64-a6b3-4c4af67028b5"/>
    <xsd:import namespace="ddda827c-5b93-4888-ba5f-e42b7a2c88f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7910ce-4b22-4a64-a6b3-4c4af67028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Etichete imagine" ma:readOnly="false" ma:fieldId="{5cf76f15-5ced-4ddc-b409-7134ff3c332f}" ma:taxonomyMulti="true" ma:sspId="762c81a1-2f56-4b5f-9ac6-c4b2d6a859c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da827c-5b93-4888-ba5f-e42b7a2c88f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aa2ccbdd-d8c4-4591-be47-e0200d1aba8b}" ma:internalName="TaxCatchAll" ma:showField="CatchAllData" ma:web="ddda827c-5b93-4888-ba5f-e42b7a2c88f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 de conținut"/>
        <xsd:element ref="dc:title" minOccurs="0" maxOccurs="1" ma:index="4" ma:displayName="Titlu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29540DA-6169-4494-90C9-956EE15DCEA6}">
  <ds:schemaRefs>
    <ds:schemaRef ds:uri="http://schemas.microsoft.com/office/2006/metadata/properties"/>
    <ds:schemaRef ds:uri="http://schemas.microsoft.com/office/infopath/2007/PartnerControls"/>
    <ds:schemaRef ds:uri="ef7910ce-4b22-4a64-a6b3-4c4af67028b5"/>
    <ds:schemaRef ds:uri="ddda827c-5b93-4888-ba5f-e42b7a2c88ff"/>
  </ds:schemaRefs>
</ds:datastoreItem>
</file>

<file path=customXml/itemProps2.xml><?xml version="1.0" encoding="utf-8"?>
<ds:datastoreItem xmlns:ds="http://schemas.openxmlformats.org/officeDocument/2006/customXml" ds:itemID="{1C340AB6-28AB-4F28-9759-EC18DD8740BB}"/>
</file>

<file path=customXml/itemProps3.xml><?xml version="1.0" encoding="utf-8"?>
<ds:datastoreItem xmlns:ds="http://schemas.openxmlformats.org/officeDocument/2006/customXml" ds:itemID="{49AA80AD-2D28-4489-95DE-3BE7C40E3E2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7357</TotalTime>
  <Words>402</Words>
  <Application>Microsoft Office PowerPoint</Application>
  <PresentationFormat>Custom</PresentationFormat>
  <Paragraphs>42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19</vt:i4>
      </vt:variant>
    </vt:vector>
  </HeadingPairs>
  <TitlesOfParts>
    <vt:vector size="31" baseType="lpstr">
      <vt:lpstr>Wingdings</vt:lpstr>
      <vt:lpstr>DM Sans</vt:lpstr>
      <vt:lpstr>Arial</vt:lpstr>
      <vt:lpstr>Aptos</vt:lpstr>
      <vt:lpstr>Now Bold</vt:lpstr>
      <vt:lpstr>Courier New</vt:lpstr>
      <vt:lpstr>Main Title</vt:lpstr>
      <vt:lpstr>Section Divider</vt:lpstr>
      <vt:lpstr>Content Green - Subtitle</vt:lpstr>
      <vt:lpstr>Content Green - Blank</vt:lpstr>
      <vt:lpstr>Content Blue - Subtitle</vt:lpstr>
      <vt:lpstr>Content Blue - Blank</vt:lpstr>
      <vt:lpstr>PILLAR 8: BUILDING GREEN SKILLS IN THE FIELD OF MANUFACTURING, AUTOMOTIVE, ROBOTICS AND ENERGY</vt:lpstr>
      <vt:lpstr>Main objectives of Pillar:</vt:lpstr>
      <vt:lpstr>PowerPoint Presentation</vt:lpstr>
      <vt:lpstr>Why Green Skills Matters in VET</vt:lpstr>
      <vt:lpstr>Key Dimensions of Building Green Skills for VET centres</vt:lpstr>
      <vt:lpstr>Key Dimensions of Building Green Skills for VET centres</vt:lpstr>
      <vt:lpstr>Key Dimensions of Building Green Skills for VET centres</vt:lpstr>
      <vt:lpstr>Key Dimensions of Building Green Skills for VET centres</vt:lpstr>
      <vt:lpstr>Key Dimensions of Building Green Skills for VET centres</vt:lpstr>
      <vt:lpstr>Key Dimensions of Building Green Skills for VET centres</vt:lpstr>
      <vt:lpstr>Key Dimensions of Building Green Skills for VET centres</vt:lpstr>
      <vt:lpstr>Key Dimensions of Building Green Skills for VET centres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Conclusions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Alberto</dc:title>
  <dc:creator>ALBERTO</dc:creator>
  <cp:lastModifiedBy>User</cp:lastModifiedBy>
  <cp:revision>76</cp:revision>
  <dcterms:created xsi:type="dcterms:W3CDTF">2006-08-16T00:00:00Z</dcterms:created>
  <dcterms:modified xsi:type="dcterms:W3CDTF">2026-05-15T10:48:07Z</dcterms:modified>
  <dc:identifier>DAF_d76RYQ0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0x0101001908D9C67F7F5B45AB220F1717414379</vt:lpwstr>
  </property>
  <property fmtid="{D5CDD505-2E9C-101B-9397-08002B2CF9AE}" pid="3" name="MediaServiceImageTags">
    <vt:lpwstr/>
  </property>
</Properties>
</file>