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20"/>
  </p:notesMasterIdLst>
  <p:sldIdLst>
    <p:sldId id="460" r:id="rId3"/>
    <p:sldId id="257" r:id="rId4"/>
    <p:sldId id="258" r:id="rId5"/>
    <p:sldId id="259" r:id="rId6"/>
    <p:sldId id="264" r:id="rId7"/>
    <p:sldId id="260" r:id="rId8"/>
    <p:sldId id="462" r:id="rId9"/>
    <p:sldId id="261" r:id="rId10"/>
    <p:sldId id="463" r:id="rId11"/>
    <p:sldId id="262" r:id="rId12"/>
    <p:sldId id="464" r:id="rId13"/>
    <p:sldId id="263" r:id="rId14"/>
    <p:sldId id="268" r:id="rId15"/>
    <p:sldId id="265" r:id="rId16"/>
    <p:sldId id="266" r:id="rId17"/>
    <p:sldId id="267" r:id="rId18"/>
    <p:sldId id="461" r:id="rId1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2C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9" d="100"/>
          <a:sy n="149" d="100"/>
        </p:scale>
        <p:origin x="5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Maturity Level</c:v>
                </c:pt>
              </c:strCache>
            </c:strRef>
          </c:tx>
          <c:spPr>
            <a:solidFill>
              <a:srgbClr val="E07B39"/>
            </a:solidFill>
            <a:effectLst/>
          </c:spPr>
          <c:invertIfNegative val="0"/>
          <c:dPt>
            <c:idx val="0"/>
            <c:invertIfNegative val="0"/>
            <c:bubble3D val="0"/>
            <c:spPr>
              <a:solidFill>
                <a:srgbClr val="E07B39"/>
              </a:solidFill>
              <a:effectLst/>
            </c:spPr>
            <c:extLst>
              <c:ext xmlns:c16="http://schemas.microsoft.com/office/drawing/2014/chart" uri="{C3380CC4-5D6E-409C-BE32-E72D297353CC}">
                <c16:uniqueId val="{00000001-1B32-AD46-B0F5-DC91052B76CE}"/>
              </c:ext>
            </c:extLst>
          </c:dPt>
          <c:dPt>
            <c:idx val="1"/>
            <c:invertIfNegative val="0"/>
            <c:bubble3D val="0"/>
            <c:spPr>
              <a:solidFill>
                <a:srgbClr val="F0A860"/>
              </a:solidFill>
              <a:effectLst/>
            </c:spPr>
            <c:extLst>
              <c:ext xmlns:c16="http://schemas.microsoft.com/office/drawing/2014/chart" uri="{C3380CC4-5D6E-409C-BE32-E72D297353CC}">
                <c16:uniqueId val="{00000003-1B32-AD46-B0F5-DC91052B76CE}"/>
              </c:ext>
            </c:extLst>
          </c:dPt>
          <c:dPt>
            <c:idx val="2"/>
            <c:invertIfNegative val="0"/>
            <c:bubble3D val="0"/>
            <c:spPr>
              <a:solidFill>
                <a:srgbClr val="3D8A8F"/>
              </a:solidFill>
              <a:effectLst/>
            </c:spPr>
            <c:extLst>
              <c:ext xmlns:c16="http://schemas.microsoft.com/office/drawing/2014/chart" uri="{C3380CC4-5D6E-409C-BE32-E72D297353CC}">
                <c16:uniqueId val="{00000005-1B32-AD46-B0F5-DC91052B76CE}"/>
              </c:ext>
            </c:extLst>
          </c:dPt>
          <c:dPt>
            <c:idx val="3"/>
            <c:invertIfNegative val="0"/>
            <c:bubble3D val="0"/>
            <c:spPr>
              <a:solidFill>
                <a:srgbClr val="028090"/>
              </a:solidFill>
              <a:effectLst/>
            </c:spPr>
            <c:extLst>
              <c:ext xmlns:c16="http://schemas.microsoft.com/office/drawing/2014/chart" uri="{C3380CC4-5D6E-409C-BE32-E72D297353CC}">
                <c16:uniqueId val="{00000007-1B32-AD46-B0F5-DC91052B76CE}"/>
              </c:ext>
            </c:extLst>
          </c:dPt>
          <c:dPt>
            <c:idx val="4"/>
            <c:invertIfNegative val="0"/>
            <c:bubble3D val="0"/>
            <c:spPr>
              <a:solidFill>
                <a:srgbClr val="1C5F6B"/>
              </a:solidFill>
              <a:effectLst/>
            </c:spPr>
            <c:extLst>
              <c:ext xmlns:c16="http://schemas.microsoft.com/office/drawing/2014/chart" uri="{C3380CC4-5D6E-409C-BE32-E72D297353CC}">
                <c16:uniqueId val="{00000009-1B32-AD46-B0F5-DC91052B76CE}"/>
              </c:ext>
            </c:extLst>
          </c:dPt>
          <c:dLbls>
            <c:numFmt formatCode="#,##0" sourceLinked="0"/>
            <c:spPr>
              <a:noFill/>
              <a:ln>
                <a:noFill/>
              </a:ln>
              <a:effectLst/>
            </c:spPr>
            <c:txPr>
              <a:bodyPr/>
              <a:lstStyle/>
              <a:p>
                <a:pPr>
                  <a:defRPr sz="1200" b="0" i="0" u="none" strike="noStrike">
                    <a:solidFill>
                      <a:srgbClr val="333333"/>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1 – Emerging</c:v>
                </c:pt>
                <c:pt idx="1">
                  <c:v>2 – Developing</c:v>
                </c:pt>
                <c:pt idx="2">
                  <c:v>3 – Systematic</c:v>
                </c:pt>
                <c:pt idx="3">
                  <c:v>4 – Advanced</c:v>
                </c:pt>
                <c:pt idx="4">
                  <c:v>5 – Leading</c:v>
                </c:pt>
              </c:strCache>
            </c:strRef>
          </c:cat>
          <c:val>
            <c:numRef>
              <c:f>Sheet1!$B$2:$B$6</c:f>
              <c:numCache>
                <c:formatCode>General</c:formatCode>
                <c:ptCount val="5"/>
                <c:pt idx="0">
                  <c:v>1</c:v>
                </c:pt>
                <c:pt idx="1">
                  <c:v>2</c:v>
                </c:pt>
                <c:pt idx="2">
                  <c:v>3</c:v>
                </c:pt>
                <c:pt idx="3">
                  <c:v>4</c:v>
                </c:pt>
                <c:pt idx="4">
                  <c:v>5</c:v>
                </c:pt>
              </c:numCache>
            </c:numRef>
          </c:val>
          <c:extLst>
            <c:ext xmlns:c16="http://schemas.microsoft.com/office/drawing/2014/chart" uri="{C3380CC4-5D6E-409C-BE32-E72D297353CC}">
              <c16:uniqueId val="{0000000A-1B32-AD46-B0F5-DC91052B76C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444444"/>
                </a:solidFill>
                <a:latin typeface="Arial"/>
              </a:defRPr>
            </a:pPr>
            <a:endParaRPr lang="en-US"/>
          </a:p>
        </c:txPr>
        <c:crossAx val="2094734552"/>
        <c:crosses val="autoZero"/>
        <c:auto val="1"/>
        <c:lblAlgn val="ctr"/>
        <c:lblOffset val="100"/>
        <c:noMultiLvlLbl val="1"/>
      </c:catAx>
      <c:valAx>
        <c:axId val="2094734552"/>
        <c:scaling>
          <c:orientation val="minMax"/>
          <c:max val="6"/>
        </c:scaling>
        <c:delete val="0"/>
        <c:axPos val="b"/>
        <c:majorGridlines>
          <c:spPr>
            <a:ln w="6350" cap="flat">
              <a:solidFill>
                <a:srgbClr val="E2E8F0"/>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888888"/>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8FCFC"/>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26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2AC531C-C1FC-70A2-17E0-08105A50C061}"/>
              </a:ext>
            </a:extLst>
          </p:cNvPr>
          <p:cNvSpPr>
            <a:spLocks noGrp="1"/>
          </p:cNvSpPr>
          <p:nvPr>
            <p:ph type="title" hasCustomPrompt="1"/>
          </p:nvPr>
        </p:nvSpPr>
        <p:spPr>
          <a:xfrm>
            <a:off x="304800" y="3748882"/>
            <a:ext cx="8534400" cy="994569"/>
          </a:xfrm>
          <a:prstGeom prst="rect">
            <a:avLst/>
          </a:prstGeom>
        </p:spPr>
        <p:txBody>
          <a:bodyPr anchor="ctr" anchorCtr="0"/>
          <a:lstStyle>
            <a:lvl1pPr algn="ctr">
              <a:defRPr sz="2700">
                <a:solidFill>
                  <a:srgbClr val="042D60"/>
                </a:solidFill>
                <a:latin typeface="Now Bold" panose="020B0604020202020204" charset="0"/>
              </a:defRPr>
            </a:lvl1pPr>
          </a:lstStyle>
          <a:p>
            <a:r>
              <a:rPr lang="es-ES" dirty="0" err="1"/>
              <a:t>Kick</a:t>
            </a:r>
            <a:r>
              <a:rPr lang="es-ES" dirty="0"/>
              <a:t>-off Meeting</a:t>
            </a:r>
          </a:p>
        </p:txBody>
      </p:sp>
      <p:sp>
        <p:nvSpPr>
          <p:cNvPr id="5" name="Marcador de texto 4">
            <a:extLst>
              <a:ext uri="{FF2B5EF4-FFF2-40B4-BE49-F238E27FC236}">
                <a16:creationId xmlns:a16="http://schemas.microsoft.com/office/drawing/2014/main" id="{D6C302B5-F66A-C1AC-0629-CE7EBF36A65B}"/>
              </a:ext>
            </a:extLst>
          </p:cNvPr>
          <p:cNvSpPr>
            <a:spLocks noGrp="1"/>
          </p:cNvSpPr>
          <p:nvPr>
            <p:ph type="body" sz="quarter" idx="10" hasCustomPrompt="1"/>
          </p:nvPr>
        </p:nvSpPr>
        <p:spPr>
          <a:xfrm>
            <a:off x="3619500" y="4591050"/>
            <a:ext cx="1905000" cy="457201"/>
          </a:xfrm>
          <a:prstGeom prst="rect">
            <a:avLst/>
          </a:prstGeom>
        </p:spPr>
        <p:txBody>
          <a:bodyPr/>
          <a:lstStyle>
            <a:lvl1pPr algn="ctr">
              <a:buNone/>
              <a:defRPr sz="1000">
                <a:solidFill>
                  <a:srgbClr val="042D60"/>
                </a:solidFill>
                <a:latin typeface="DM Sans" pitchFamily="2" charset="0"/>
              </a:defRPr>
            </a:lvl1pPr>
          </a:lstStyle>
          <a:p>
            <a:pPr lvl="0"/>
            <a:r>
              <a:rPr lang="es-ES" dirty="0"/>
              <a:t>DD </a:t>
            </a:r>
            <a:r>
              <a:rPr lang="es-ES" dirty="0" err="1"/>
              <a:t>Month</a:t>
            </a:r>
            <a:r>
              <a:rPr lang="es-ES" dirty="0"/>
              <a:t> 2026</a:t>
            </a:r>
          </a:p>
          <a:p>
            <a:pPr lvl="0"/>
            <a:r>
              <a:rPr lang="es-ES" dirty="0"/>
              <a:t>Place</a:t>
            </a:r>
          </a:p>
        </p:txBody>
      </p:sp>
    </p:spTree>
    <p:extLst>
      <p:ext uri="{BB962C8B-B14F-4D97-AF65-F5344CB8AC3E}">
        <p14:creationId xmlns:p14="http://schemas.microsoft.com/office/powerpoint/2010/main" val="88778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386805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Imagem 1" descr="Texto&#10;&#10;El contenido generado por IA puede ser incorrecto.">
            <a:extLst>
              <a:ext uri="{FF2B5EF4-FFF2-40B4-BE49-F238E27FC236}">
                <a16:creationId xmlns:a16="http://schemas.microsoft.com/office/drawing/2014/main" id="{6FE20541-F8E4-9F97-16FB-7CC68762050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28600" y="171450"/>
            <a:ext cx="2099064" cy="439682"/>
          </a:xfrm>
          <a:prstGeom prst="rect">
            <a:avLst/>
          </a:prstGeom>
          <a:noFill/>
          <a:ln>
            <a:noFill/>
          </a:ln>
        </p:spPr>
      </p:pic>
    </p:spTree>
    <p:extLst>
      <p:ext uri="{BB962C8B-B14F-4D97-AF65-F5344CB8AC3E}">
        <p14:creationId xmlns:p14="http://schemas.microsoft.com/office/powerpoint/2010/main" val="80639891"/>
      </p:ext>
    </p:extLst>
  </p:cSld>
  <p:clrMap bg1="lt1" tx1="dk1" bg2="lt2" tx2="dk2" accent1="accent1" accent2="accent2" accent3="accent3" accent4="accent4" accent5="accent5" accent6="accent6" hlink="hlink" folHlink="folHlink"/>
  <p:sldLayoutIdLst>
    <p:sldLayoutId id="2147483651" r:id="rId1"/>
    <p:sldLayoutId id="2147483652" r:id="rId2"/>
  </p:sldLayoutIdLst>
  <p:txStyles>
    <p:titleStyle>
      <a:lvl1pPr algn="l" defTabSz="4572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114300" indent="-114300" algn="l" defTabSz="4572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1pPr>
      <a:lvl2pPr marL="342900" indent="-114300" algn="l" defTabSz="457200" rtl="0" eaLnBrk="1" latinLnBrk="0" hangingPunct="1">
        <a:lnSpc>
          <a:spcPct val="90000"/>
        </a:lnSpc>
        <a:spcBef>
          <a:spcPts val="250"/>
        </a:spcBef>
        <a:buFont typeface="Arial" panose="020B0604020202020204" pitchFamily="34" charset="0"/>
        <a:buChar char="•"/>
        <a:defRPr sz="1200" kern="1200">
          <a:solidFill>
            <a:schemeClr val="tx1"/>
          </a:solidFill>
          <a:latin typeface="+mn-lt"/>
          <a:ea typeface="+mn-ea"/>
          <a:cs typeface="+mn-cs"/>
        </a:defRPr>
      </a:lvl2pPr>
      <a:lvl3pPr marL="571500" indent="-114300" algn="l" defTabSz="457200" rtl="0" eaLnBrk="1" latinLnBrk="0" hangingPunct="1">
        <a:lnSpc>
          <a:spcPct val="90000"/>
        </a:lnSpc>
        <a:spcBef>
          <a:spcPts val="250"/>
        </a:spcBef>
        <a:buFont typeface="Arial" panose="020B0604020202020204" pitchFamily="34" charset="0"/>
        <a:buChar char="•"/>
        <a:defRPr sz="1000" kern="1200">
          <a:solidFill>
            <a:schemeClr val="tx1"/>
          </a:solidFill>
          <a:latin typeface="+mn-lt"/>
          <a:ea typeface="+mn-ea"/>
          <a:cs typeface="+mn-cs"/>
        </a:defRPr>
      </a:lvl3pPr>
      <a:lvl4pPr marL="800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4pPr>
      <a:lvl5pPr marL="10287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es-E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8B10F4-FB94-2D9B-1BA8-B17A4D571B25}"/>
              </a:ext>
            </a:extLst>
          </p:cNvPr>
          <p:cNvSpPr>
            <a:spLocks noGrp="1"/>
          </p:cNvSpPr>
          <p:nvPr>
            <p:ph type="title"/>
          </p:nvPr>
        </p:nvSpPr>
        <p:spPr>
          <a:xfrm>
            <a:off x="304800" y="4224634"/>
            <a:ext cx="8534400" cy="457201"/>
          </a:xfrm>
        </p:spPr>
        <p:txBody>
          <a:bodyPr/>
          <a:lstStyle/>
          <a:p>
            <a:r>
              <a:rPr lang="es-ES" sz="2000" b="1" dirty="0"/>
              <a:t>PILLAR 1</a:t>
            </a:r>
            <a:br>
              <a:rPr lang="es-ES" sz="2000" b="1" dirty="0"/>
            </a:br>
            <a:r>
              <a:rPr lang="es-ES" sz="2000" b="1" dirty="0"/>
              <a:t>Digital </a:t>
            </a:r>
            <a:r>
              <a:rPr lang="es-ES" sz="2000" b="1" dirty="0" err="1"/>
              <a:t>Assistive</a:t>
            </a:r>
            <a:r>
              <a:rPr lang="es-ES" sz="2000" b="1" dirty="0"/>
              <a:t> Technologies </a:t>
            </a:r>
            <a:r>
              <a:rPr lang="es-ES" sz="2000" b="1" dirty="0" err="1"/>
              <a:t>for</a:t>
            </a:r>
            <a:r>
              <a:rPr lang="es-ES" sz="2000" b="1" dirty="0"/>
              <a:t> People </a:t>
            </a:r>
            <a:r>
              <a:rPr lang="es-ES" sz="2000" b="1" dirty="0" err="1"/>
              <a:t>with</a:t>
            </a:r>
            <a:r>
              <a:rPr lang="es-ES" sz="2000" b="1" dirty="0"/>
              <a:t> </a:t>
            </a:r>
            <a:r>
              <a:rPr lang="es-ES" sz="2000" b="1" dirty="0" err="1"/>
              <a:t>Disabilities</a:t>
            </a:r>
            <a:r>
              <a:rPr lang="es-ES" sz="2000" b="1" dirty="0"/>
              <a:t> &amp; </a:t>
            </a:r>
            <a:r>
              <a:rPr lang="es-ES" sz="2000" b="1" dirty="0" err="1"/>
              <a:t>Neurodivergent</a:t>
            </a:r>
            <a:r>
              <a:rPr lang="es-ES" sz="2000" b="1" dirty="0"/>
              <a:t> </a:t>
            </a:r>
            <a:r>
              <a:rPr lang="es-ES" sz="2000" b="1" dirty="0" err="1"/>
              <a:t>Individuals</a:t>
            </a:r>
            <a:r>
              <a:rPr lang="es-ES" sz="2000" b="1" dirty="0"/>
              <a:t> in VET</a:t>
            </a:r>
            <a:br>
              <a:rPr lang="es-ES" sz="2000" b="1" dirty="0"/>
            </a:br>
            <a:br>
              <a:rPr lang="es-ES" sz="2000" b="1" dirty="0"/>
            </a:br>
            <a:endParaRPr lang="es-ES" sz="2000" b="1" dirty="0"/>
          </a:p>
        </p:txBody>
      </p:sp>
      <p:sp>
        <p:nvSpPr>
          <p:cNvPr id="7" name="TextBox 6">
            <a:extLst>
              <a:ext uri="{FF2B5EF4-FFF2-40B4-BE49-F238E27FC236}">
                <a16:creationId xmlns:a16="http://schemas.microsoft.com/office/drawing/2014/main" id="{88A412F6-E03E-9752-EA46-D50F19B03995}"/>
              </a:ext>
            </a:extLst>
          </p:cNvPr>
          <p:cNvSpPr txBox="1"/>
          <p:nvPr/>
        </p:nvSpPr>
        <p:spPr>
          <a:xfrm>
            <a:off x="5828232" y="144210"/>
            <a:ext cx="4572000" cy="215444"/>
          </a:xfrm>
          <a:prstGeom prst="rect">
            <a:avLst/>
          </a:prstGeom>
          <a:noFill/>
        </p:spPr>
        <p:txBody>
          <a:bodyPr wrap="square">
            <a:spAutoFit/>
          </a:bodyPr>
          <a:lstStyle/>
          <a:p>
            <a:r>
              <a:rPr lang="en-GB" sz="800" dirty="0">
                <a:solidFill>
                  <a:srgbClr val="032C60"/>
                </a:solidFill>
                <a:latin typeface="DM Sans" pitchFamily="2" charset="77"/>
              </a:rPr>
              <a:t>Project: 2025-1-ES01-KA220-VET-000351008 — VETINNOVATE</a:t>
            </a:r>
            <a:r>
              <a:rPr lang="en-US" sz="800" dirty="0">
                <a:solidFill>
                  <a:srgbClr val="032C60"/>
                </a:solidFill>
                <a:latin typeface="DM Sans" pitchFamily="2" charset="77"/>
              </a:rPr>
              <a:t> </a:t>
            </a:r>
          </a:p>
        </p:txBody>
      </p:sp>
      <p:sp>
        <p:nvSpPr>
          <p:cNvPr id="10" name="TextBox 9">
            <a:extLst>
              <a:ext uri="{FF2B5EF4-FFF2-40B4-BE49-F238E27FC236}">
                <a16:creationId xmlns:a16="http://schemas.microsoft.com/office/drawing/2014/main" id="{B19770D4-5D06-8FFA-C097-2104706F55ED}"/>
              </a:ext>
            </a:extLst>
          </p:cNvPr>
          <p:cNvSpPr txBox="1"/>
          <p:nvPr/>
        </p:nvSpPr>
        <p:spPr>
          <a:xfrm>
            <a:off x="0" y="4897279"/>
            <a:ext cx="5324030" cy="246221"/>
          </a:xfrm>
          <a:prstGeom prst="rect">
            <a:avLst/>
          </a:prstGeom>
          <a:noFill/>
        </p:spPr>
        <p:txBody>
          <a:bodyPr wrap="square">
            <a:spAutoFit/>
          </a:bodyPr>
          <a:lstStyle/>
          <a:p>
            <a:pPr algn="just"/>
            <a:r>
              <a:rPr lang="en-US" sz="500" dirty="0">
                <a:solidFill>
                  <a:srgbClr val="032C60"/>
                </a:solidFill>
                <a:latin typeface="DM Sans" pitchFamily="2" charset="77"/>
              </a:rPr>
              <a:t>Funded by the European Union. Views and opinions expressed are however those of the author(s) only and do not necessarily reflect those of the European Union or the </a:t>
            </a:r>
            <a:r>
              <a:rPr lang="en-US" sz="500" dirty="0" err="1">
                <a:solidFill>
                  <a:srgbClr val="032C60"/>
                </a:solidFill>
                <a:latin typeface="DM Sans" pitchFamily="2" charset="77"/>
              </a:rPr>
              <a:t>Autónomo</a:t>
            </a:r>
            <a:r>
              <a:rPr lang="en-US" sz="500" dirty="0">
                <a:solidFill>
                  <a:srgbClr val="032C60"/>
                </a:solidFill>
                <a:latin typeface="DM Sans" pitchFamily="2" charset="77"/>
              </a:rPr>
              <a:t> Servicio Español para la </a:t>
            </a:r>
            <a:r>
              <a:rPr lang="en-US" sz="500" dirty="0" err="1">
                <a:solidFill>
                  <a:srgbClr val="032C60"/>
                </a:solidFill>
                <a:latin typeface="DM Sans" pitchFamily="2" charset="77"/>
              </a:rPr>
              <a:t>Internacionalización</a:t>
            </a:r>
            <a:r>
              <a:rPr lang="en-US" sz="500" dirty="0">
                <a:solidFill>
                  <a:srgbClr val="032C60"/>
                </a:solidFill>
                <a:latin typeface="DM Sans" pitchFamily="2" charset="77"/>
              </a:rPr>
              <a:t> de la </a:t>
            </a:r>
            <a:r>
              <a:rPr lang="en-US" sz="500" dirty="0" err="1">
                <a:solidFill>
                  <a:srgbClr val="032C60"/>
                </a:solidFill>
                <a:latin typeface="DM Sans" pitchFamily="2" charset="77"/>
              </a:rPr>
              <a:t>Educación</a:t>
            </a:r>
            <a:r>
              <a:rPr lang="en-US" sz="500" dirty="0">
                <a:solidFill>
                  <a:srgbClr val="032C60"/>
                </a:solidFill>
                <a:latin typeface="DM Sans" pitchFamily="2" charset="77"/>
              </a:rPr>
              <a:t> (SEPIE). Neither the European Union nor SEPIE can be held responsible for them.</a:t>
            </a:r>
          </a:p>
        </p:txBody>
      </p:sp>
    </p:spTree>
    <p:extLst>
      <p:ext uri="{BB962C8B-B14F-4D97-AF65-F5344CB8AC3E}">
        <p14:creationId xmlns:p14="http://schemas.microsoft.com/office/powerpoint/2010/main" val="451124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4" name="Shape 0"/>
          <p:cNvSpPr/>
          <p:nvPr/>
        </p:nvSpPr>
        <p:spPr>
          <a:xfrm>
            <a:off x="0" y="0"/>
            <a:ext cx="8211312" cy="914400"/>
          </a:xfrm>
          <a:prstGeom prst="rect">
            <a:avLst/>
          </a:prstGeom>
          <a:solidFill>
            <a:srgbClr val="E07B39"/>
          </a:solidFill>
          <a:ln w="12700">
            <a:solidFill>
              <a:srgbClr val="E07B39"/>
            </a:solidFill>
            <a:prstDash val="solid"/>
          </a:ln>
        </p:spPr>
        <p:txBody>
          <a:bodyPr/>
          <a:lstStyle/>
          <a:p>
            <a:endParaRPr lang="en-US"/>
          </a:p>
        </p:txBody>
      </p:sp>
      <p:sp>
        <p:nvSpPr>
          <p:cNvPr id="5" name="Text 1"/>
          <p:cNvSpPr/>
          <p:nvPr/>
        </p:nvSpPr>
        <p:spPr>
          <a:xfrm>
            <a:off x="365760" y="182880"/>
            <a:ext cx="8229600" cy="54864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Dimension 4  ·  Safe Work-Based Learning</a:t>
            </a:r>
            <a:endParaRPr lang="en-US" sz="2200" dirty="0"/>
          </a:p>
        </p:txBody>
      </p:sp>
      <p:sp>
        <p:nvSpPr>
          <p:cNvPr id="6" name="Shape 2"/>
          <p:cNvSpPr/>
          <p:nvPr/>
        </p:nvSpPr>
        <p:spPr>
          <a:xfrm>
            <a:off x="228600" y="1005840"/>
            <a:ext cx="2743200" cy="3776472"/>
          </a:xfrm>
          <a:prstGeom prst="rect">
            <a:avLst/>
          </a:prstGeom>
          <a:solidFill>
            <a:srgbClr val="FFFFFF"/>
          </a:solidFill>
          <a:ln w="25400">
            <a:solidFill>
              <a:srgbClr val="E07B39"/>
            </a:solidFill>
            <a:prstDash val="solid"/>
          </a:ln>
        </p:spPr>
        <p:txBody>
          <a:bodyPr/>
          <a:lstStyle/>
          <a:p>
            <a:endParaRPr lang="en-US"/>
          </a:p>
        </p:txBody>
      </p:sp>
      <p:sp>
        <p:nvSpPr>
          <p:cNvPr id="7" name="Shape 3"/>
          <p:cNvSpPr/>
          <p:nvPr/>
        </p:nvSpPr>
        <p:spPr>
          <a:xfrm>
            <a:off x="228600" y="1005840"/>
            <a:ext cx="2743200" cy="530352"/>
          </a:xfrm>
          <a:prstGeom prst="rect">
            <a:avLst/>
          </a:prstGeom>
          <a:solidFill>
            <a:srgbClr val="E07B39"/>
          </a:solidFill>
          <a:ln w="12700">
            <a:solidFill>
              <a:srgbClr val="E07B39"/>
            </a:solidFill>
            <a:prstDash val="solid"/>
          </a:ln>
        </p:spPr>
        <p:txBody>
          <a:bodyPr/>
          <a:lstStyle/>
          <a:p>
            <a:endParaRPr lang="en-US"/>
          </a:p>
        </p:txBody>
      </p:sp>
      <p:sp>
        <p:nvSpPr>
          <p:cNvPr id="8" name="Text 4"/>
          <p:cNvSpPr/>
          <p:nvPr/>
        </p:nvSpPr>
        <p:spPr>
          <a:xfrm>
            <a:off x="274320" y="1005840"/>
            <a:ext cx="457200" cy="530352"/>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9" name="Text 5"/>
          <p:cNvSpPr/>
          <p:nvPr/>
        </p:nvSpPr>
        <p:spPr>
          <a:xfrm>
            <a:off x="731520" y="1024128"/>
            <a:ext cx="2148840" cy="49377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Inclusive</a:t>
            </a:r>
            <a:endParaRPr lang="en-US" sz="1200" dirty="0"/>
          </a:p>
          <a:p>
            <a:pPr marL="0" indent="0">
              <a:buNone/>
            </a:pPr>
            <a:r>
              <a:rPr lang="en-US" sz="1200" b="1" dirty="0">
                <a:solidFill>
                  <a:srgbClr val="FFFFFF"/>
                </a:solidFill>
                <a:latin typeface="Calibri" pitchFamily="34" charset="0"/>
                <a:ea typeface="Calibri" pitchFamily="34" charset="-122"/>
                <a:cs typeface="Calibri" pitchFamily="34" charset="-120"/>
              </a:rPr>
              <a:t>Employer</a:t>
            </a:r>
            <a:endParaRPr lang="en-US" sz="1200" dirty="0"/>
          </a:p>
          <a:p>
            <a:pPr marL="0" indent="0">
              <a:buNone/>
            </a:pPr>
            <a:r>
              <a:rPr lang="en-US" sz="1200" b="1" dirty="0">
                <a:solidFill>
                  <a:srgbClr val="FFFFFF"/>
                </a:solidFill>
                <a:latin typeface="Calibri" pitchFamily="34" charset="0"/>
                <a:ea typeface="Calibri" pitchFamily="34" charset="-122"/>
                <a:cs typeface="Calibri" pitchFamily="34" charset="-120"/>
              </a:rPr>
              <a:t>Partnerships</a:t>
            </a:r>
            <a:endParaRPr lang="en-US" sz="1200" dirty="0"/>
          </a:p>
        </p:txBody>
      </p:sp>
      <p:sp>
        <p:nvSpPr>
          <p:cNvPr id="10" name="Text 6"/>
          <p:cNvSpPr/>
          <p:nvPr/>
        </p:nvSpPr>
        <p:spPr>
          <a:xfrm>
            <a:off x="365760" y="1627632"/>
            <a:ext cx="2468880" cy="3154680"/>
          </a:xfrm>
          <a:prstGeom prst="rect">
            <a:avLst/>
          </a:prstGeom>
          <a:noFill/>
          <a:ln/>
        </p:spPr>
        <p:txBody>
          <a:bodyPr wrap="square" rtlCol="0" anchor="t"/>
          <a:lstStyle/>
          <a:p>
            <a:pPr marL="0" indent="0">
              <a:buNone/>
            </a:pPr>
            <a:r>
              <a:rPr lang="en-US" sz="1300" dirty="0">
                <a:solidFill>
                  <a:srgbClr val="555555"/>
                </a:solidFill>
                <a:latin typeface="Calibri" pitchFamily="34" charset="0"/>
                <a:ea typeface="Calibri" pitchFamily="34" charset="-122"/>
                <a:cs typeface="Calibri" pitchFamily="34" charset="-120"/>
              </a:rPr>
              <a:t>Go beyond legal compliance. Employers must actively adapt roles, workspaces and supervision for diverse learners.</a:t>
            </a:r>
            <a:endParaRPr lang="en-US" sz="1300" dirty="0"/>
          </a:p>
        </p:txBody>
      </p:sp>
      <p:sp>
        <p:nvSpPr>
          <p:cNvPr id="11" name="Shape 7"/>
          <p:cNvSpPr/>
          <p:nvPr/>
        </p:nvSpPr>
        <p:spPr>
          <a:xfrm>
            <a:off x="3154680" y="1005840"/>
            <a:ext cx="2743200" cy="3776472"/>
          </a:xfrm>
          <a:prstGeom prst="rect">
            <a:avLst/>
          </a:prstGeom>
          <a:solidFill>
            <a:srgbClr val="FFFFFF"/>
          </a:solidFill>
          <a:ln w="25400">
            <a:solidFill>
              <a:srgbClr val="3D8A8F"/>
            </a:solidFill>
            <a:prstDash val="solid"/>
          </a:ln>
        </p:spPr>
        <p:txBody>
          <a:bodyPr/>
          <a:lstStyle/>
          <a:p>
            <a:endParaRPr lang="en-US"/>
          </a:p>
        </p:txBody>
      </p:sp>
      <p:sp>
        <p:nvSpPr>
          <p:cNvPr id="12" name="Shape 8"/>
          <p:cNvSpPr/>
          <p:nvPr/>
        </p:nvSpPr>
        <p:spPr>
          <a:xfrm>
            <a:off x="3154680" y="1005840"/>
            <a:ext cx="2743200" cy="530352"/>
          </a:xfrm>
          <a:prstGeom prst="rect">
            <a:avLst/>
          </a:prstGeom>
          <a:solidFill>
            <a:srgbClr val="3D8A8F"/>
          </a:solidFill>
          <a:ln w="12700">
            <a:solidFill>
              <a:srgbClr val="3D8A8F"/>
            </a:solidFill>
            <a:prstDash val="solid"/>
          </a:ln>
        </p:spPr>
        <p:txBody>
          <a:bodyPr/>
          <a:lstStyle/>
          <a:p>
            <a:endParaRPr lang="en-US"/>
          </a:p>
        </p:txBody>
      </p:sp>
      <p:sp>
        <p:nvSpPr>
          <p:cNvPr id="13" name="Text 9"/>
          <p:cNvSpPr/>
          <p:nvPr/>
        </p:nvSpPr>
        <p:spPr>
          <a:xfrm>
            <a:off x="3200400" y="1005840"/>
            <a:ext cx="457200" cy="530352"/>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4" name="Text 10"/>
          <p:cNvSpPr/>
          <p:nvPr/>
        </p:nvSpPr>
        <p:spPr>
          <a:xfrm>
            <a:off x="3657600" y="1024128"/>
            <a:ext cx="2148840" cy="49377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Digital Safety</a:t>
            </a:r>
            <a:endParaRPr lang="en-US" sz="1200" dirty="0"/>
          </a:p>
          <a:p>
            <a:pPr marL="0" indent="0">
              <a:buNone/>
            </a:pPr>
            <a:r>
              <a:rPr lang="en-US" sz="1200" b="1" dirty="0">
                <a:solidFill>
                  <a:srgbClr val="FFFFFF"/>
                </a:solidFill>
                <a:latin typeface="Calibri" pitchFamily="34" charset="0"/>
                <a:ea typeface="Calibri" pitchFamily="34" charset="-122"/>
                <a:cs typeface="Calibri" pitchFamily="34" charset="-120"/>
              </a:rPr>
              <a:t>Monitoring</a:t>
            </a:r>
            <a:endParaRPr lang="en-US" sz="1200" dirty="0"/>
          </a:p>
        </p:txBody>
      </p:sp>
      <p:sp>
        <p:nvSpPr>
          <p:cNvPr id="15" name="Text 11"/>
          <p:cNvSpPr/>
          <p:nvPr/>
        </p:nvSpPr>
        <p:spPr>
          <a:xfrm>
            <a:off x="3291840" y="1627632"/>
            <a:ext cx="2468880" cy="3154680"/>
          </a:xfrm>
          <a:prstGeom prst="rect">
            <a:avLst/>
          </a:prstGeom>
          <a:noFill/>
          <a:ln/>
        </p:spPr>
        <p:txBody>
          <a:bodyPr wrap="square" rtlCol="0" anchor="t"/>
          <a:lstStyle/>
          <a:p>
            <a:pPr marL="0" indent="0">
              <a:buNone/>
            </a:pPr>
            <a:r>
              <a:rPr lang="en-US" sz="1300" dirty="0">
                <a:solidFill>
                  <a:srgbClr val="555555"/>
                </a:solidFill>
                <a:latin typeface="Calibri" pitchFamily="34" charset="0"/>
                <a:ea typeface="Calibri" pitchFamily="34" charset="-122"/>
                <a:cs typeface="Calibri" pitchFamily="34" charset="-120"/>
              </a:rPr>
              <a:t>Remote check-in systems, digital logbooks and real-time communication channels – accessible to both learner and VET supervisor.</a:t>
            </a:r>
            <a:endParaRPr lang="en-US" sz="1300" dirty="0"/>
          </a:p>
        </p:txBody>
      </p:sp>
      <p:sp>
        <p:nvSpPr>
          <p:cNvPr id="16" name="Shape 12"/>
          <p:cNvSpPr/>
          <p:nvPr/>
        </p:nvSpPr>
        <p:spPr>
          <a:xfrm>
            <a:off x="6080760" y="1005840"/>
            <a:ext cx="2743200" cy="3776472"/>
          </a:xfrm>
          <a:prstGeom prst="rect">
            <a:avLst/>
          </a:prstGeom>
          <a:solidFill>
            <a:srgbClr val="FFFFFF"/>
          </a:solidFill>
          <a:ln w="25400">
            <a:solidFill>
              <a:srgbClr val="5C9E31"/>
            </a:solidFill>
            <a:prstDash val="solid"/>
          </a:ln>
        </p:spPr>
        <p:txBody>
          <a:bodyPr/>
          <a:lstStyle/>
          <a:p>
            <a:endParaRPr lang="en-US"/>
          </a:p>
        </p:txBody>
      </p:sp>
      <p:sp>
        <p:nvSpPr>
          <p:cNvPr id="17" name="Shape 13"/>
          <p:cNvSpPr/>
          <p:nvPr/>
        </p:nvSpPr>
        <p:spPr>
          <a:xfrm>
            <a:off x="6080760" y="1005840"/>
            <a:ext cx="2743200" cy="530352"/>
          </a:xfrm>
          <a:prstGeom prst="rect">
            <a:avLst/>
          </a:prstGeom>
          <a:solidFill>
            <a:srgbClr val="5C9E31"/>
          </a:solidFill>
          <a:ln w="12700">
            <a:solidFill>
              <a:srgbClr val="5C9E31"/>
            </a:solidFill>
            <a:prstDash val="solid"/>
          </a:ln>
        </p:spPr>
        <p:txBody>
          <a:bodyPr/>
          <a:lstStyle/>
          <a:p>
            <a:endParaRPr lang="en-US"/>
          </a:p>
        </p:txBody>
      </p:sp>
      <p:sp>
        <p:nvSpPr>
          <p:cNvPr id="18" name="Text 14"/>
          <p:cNvSpPr/>
          <p:nvPr/>
        </p:nvSpPr>
        <p:spPr>
          <a:xfrm>
            <a:off x="6126480" y="1005840"/>
            <a:ext cx="457200" cy="530352"/>
          </a:xfrm>
          <a:prstGeom prst="rect">
            <a:avLst/>
          </a:prstGeom>
          <a:noFill/>
          <a:ln/>
        </p:spPr>
        <p:txBody>
          <a:bodyPr wrap="square"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19" name="Text 15"/>
          <p:cNvSpPr/>
          <p:nvPr/>
        </p:nvSpPr>
        <p:spPr>
          <a:xfrm>
            <a:off x="6583680" y="1024128"/>
            <a:ext cx="2148840" cy="49377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Neurodivergent</a:t>
            </a:r>
            <a:endParaRPr lang="en-US" sz="1200" dirty="0"/>
          </a:p>
          <a:p>
            <a:pPr marL="0" indent="0">
              <a:buNone/>
            </a:pPr>
            <a:r>
              <a:rPr lang="en-US" sz="1200" b="1" dirty="0">
                <a:solidFill>
                  <a:srgbClr val="FFFFFF"/>
                </a:solidFill>
                <a:latin typeface="Calibri" pitchFamily="34" charset="0"/>
                <a:ea typeface="Calibri" pitchFamily="34" charset="-122"/>
                <a:cs typeface="Calibri" pitchFamily="34" charset="-120"/>
              </a:rPr>
              <a:t>Transition</a:t>
            </a:r>
            <a:endParaRPr lang="en-US" sz="1200" dirty="0"/>
          </a:p>
          <a:p>
            <a:pPr marL="0" indent="0">
              <a:buNone/>
            </a:pPr>
            <a:r>
              <a:rPr lang="en-US" sz="1200" b="1" dirty="0">
                <a:solidFill>
                  <a:srgbClr val="FFFFFF"/>
                </a:solidFill>
                <a:latin typeface="Calibri" pitchFamily="34" charset="0"/>
                <a:ea typeface="Calibri" pitchFamily="34" charset="-122"/>
                <a:cs typeface="Calibri" pitchFamily="34" charset="-120"/>
              </a:rPr>
              <a:t>Support</a:t>
            </a:r>
            <a:endParaRPr lang="en-US" sz="1200" dirty="0"/>
          </a:p>
        </p:txBody>
      </p:sp>
      <p:sp>
        <p:nvSpPr>
          <p:cNvPr id="20" name="Text 16"/>
          <p:cNvSpPr/>
          <p:nvPr/>
        </p:nvSpPr>
        <p:spPr>
          <a:xfrm>
            <a:off x="6217920" y="1627632"/>
            <a:ext cx="2468880" cy="3154680"/>
          </a:xfrm>
          <a:prstGeom prst="rect">
            <a:avLst/>
          </a:prstGeom>
          <a:noFill/>
          <a:ln/>
        </p:spPr>
        <p:txBody>
          <a:bodyPr wrap="square" rtlCol="0" anchor="t"/>
          <a:lstStyle/>
          <a:p>
            <a:pPr marL="0" indent="0">
              <a:buNone/>
            </a:pPr>
            <a:r>
              <a:rPr lang="en-US" sz="1300" dirty="0">
                <a:solidFill>
                  <a:srgbClr val="555555"/>
                </a:solidFill>
                <a:latin typeface="Calibri" pitchFamily="34" charset="0"/>
                <a:ea typeface="Calibri" pitchFamily="34" charset="-122"/>
                <a:cs typeface="Calibri" pitchFamily="34" charset="-120"/>
              </a:rPr>
              <a:t>Structured social skills programmes, workplace simulation exercises and mentorship to ease the transition to real workplaces.</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8229600" cy="868680"/>
          </a:xfrm>
          <a:prstGeom prst="rect">
            <a:avLst/>
          </a:prstGeom>
          <a:solidFill>
            <a:srgbClr val="E07B39"/>
          </a:solidFill>
          <a:ln w="12700">
            <a:solidFill>
              <a:srgbClr val="E07B39"/>
            </a:solidFill>
            <a:prstDash val="solid"/>
          </a:ln>
        </p:spPr>
        <p:txBody>
          <a:bodyPr/>
          <a:lstStyle/>
          <a:p>
            <a:endParaRPr lang="en-US"/>
          </a:p>
        </p:txBody>
      </p:sp>
      <p:sp>
        <p:nvSpPr>
          <p:cNvPr id="4" name="Text 1"/>
          <p:cNvSpPr/>
          <p:nvPr/>
        </p:nvSpPr>
        <p:spPr>
          <a:xfrm>
            <a:off x="320040" y="164592"/>
            <a:ext cx="8503920" cy="54864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Dimension 4 · Safe Work-Based Learning</a:t>
            </a:r>
            <a:endParaRPr lang="en-US" sz="2100" dirty="0"/>
          </a:p>
        </p:txBody>
      </p:sp>
      <p:sp>
        <p:nvSpPr>
          <p:cNvPr id="5" name="Text 2"/>
          <p:cNvSpPr/>
          <p:nvPr/>
        </p:nvSpPr>
        <p:spPr>
          <a:xfrm>
            <a:off x="274320" y="960120"/>
            <a:ext cx="4297680" cy="3611880"/>
          </a:xfrm>
          <a:prstGeom prst="rect">
            <a:avLst/>
          </a:prstGeom>
          <a:noFill/>
          <a:ln/>
        </p:spPr>
        <p:txBody>
          <a:bodyPr wrap="square" rtlCol="0" anchor="t"/>
          <a:lstStyle/>
          <a:p>
            <a:pPr marL="0" indent="0">
              <a:buNone/>
            </a:pPr>
            <a:r>
              <a:rPr lang="en-US" sz="1500" b="1" dirty="0">
                <a:solidFill>
                  <a:srgbClr val="E07B39"/>
                </a:solidFill>
                <a:latin typeface="Calibri" pitchFamily="34" charset="0"/>
                <a:ea typeface="Calibri" pitchFamily="34" charset="-122"/>
                <a:cs typeface="Calibri" pitchFamily="34" charset="-120"/>
              </a:rPr>
              <a:t>What it means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Safe Work-Based Learning addresses one of the most critical aspects of VET for learners with disabilities and neurodivergent conditions: the transition from the learning environment to the workplace. Work-based learning, including apprenticeships, internships, and dual education models, is central to VET's value proposition — but for learners with disabilities, accessing and thriving in these settings requires careful preparation, partnership, and monitoring.</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VET centres must build and maintain relationships with employers who are genuinely committed to inclusive workplace practices. This goes beyond legal compliance with anti-discrimination legislation; it involves active employer engagement in adapting roles, workspaces, and supervision approaches to meet the needs of diverse learners. Employers who participate in VET programmes should receive guidance and support from VET centres on reasonable adjustments, assistive technologies in the workplace, and strategies for inclusive supervision.</a:t>
            </a:r>
            <a:endParaRPr lang="en-US" sz="1500" dirty="0"/>
          </a:p>
        </p:txBody>
      </p:sp>
      <p:sp>
        <p:nvSpPr>
          <p:cNvPr id="6" name="Text 3"/>
          <p:cNvSpPr/>
          <p:nvPr/>
        </p:nvSpPr>
        <p:spPr>
          <a:xfrm>
            <a:off x="4754880" y="960120"/>
            <a:ext cx="4114800" cy="3611880"/>
          </a:xfrm>
          <a:prstGeom prst="rect">
            <a:avLst/>
          </a:prstGeom>
          <a:noFill/>
          <a:ln/>
        </p:spPr>
        <p:txBody>
          <a:bodyPr wrap="square" rtlCol="0" anchor="t"/>
          <a:lstStyle/>
          <a:p>
            <a:pPr marL="0" indent="0">
              <a:buNone/>
            </a:pPr>
            <a:r>
              <a:rPr lang="en-US" sz="1500" b="1" dirty="0">
                <a:solidFill>
                  <a:srgbClr val="E07B39"/>
                </a:solidFill>
                <a:latin typeface="Calibri" pitchFamily="34" charset="0"/>
                <a:ea typeface="Calibri" pitchFamily="34" charset="-122"/>
                <a:cs typeface="Calibri" pitchFamily="34" charset="-120"/>
              </a:rPr>
              <a:t>Digital safety &amp; neurodivergent transition</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Digital monitoring and communication tools play an increasingly important role in ensuring the safety and wellbeing of learners with disabilities during work placements. Remote check-in systems, digital logbooks accessible to both learners and their VET supervisors, and real-time communication channels can provide reassurance for learners and their families while enabling timely intervention if difficulties arise. Wearable technology and IoT-enabled safety systems can also contribute to creating safer practical training environments for learners with physical conditions or epilepsy.</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200" b="1" dirty="0">
                <a:solidFill>
                  <a:srgbClr val="0E2841"/>
                </a:solidFill>
                <a:latin typeface="Calibri" pitchFamily="34" charset="0"/>
                <a:ea typeface="Calibri" pitchFamily="34" charset="-122"/>
                <a:cs typeface="Calibri" pitchFamily="34" charset="-120"/>
              </a:rPr>
              <a:t>Key actions for VET centres: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Develop a database of inclusive employers committed to accessible workplace practices.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Provide employer training and guidance on inclusive supervision and reasonable adjustments.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Implement digital monitoring tools that support learner safety without being intrusive.</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Design preparatory programmes that support neurodivergent learners in transitioning to workplace settings.</a:t>
            </a:r>
            <a:endParaRPr lang="en-US" sz="1500" dirty="0"/>
          </a:p>
        </p:txBody>
      </p:sp>
      <p:sp>
        <p:nvSpPr>
          <p:cNvPr id="7" name="Shape 4"/>
          <p:cNvSpPr/>
          <p:nvPr/>
        </p:nvSpPr>
        <p:spPr>
          <a:xfrm>
            <a:off x="4617720" y="1005840"/>
            <a:ext cx="27432" cy="3566160"/>
          </a:xfrm>
          <a:prstGeom prst="rect">
            <a:avLst/>
          </a:prstGeom>
          <a:solidFill>
            <a:srgbClr val="DDEEEE"/>
          </a:solidFill>
          <a:ln w="12700">
            <a:solidFill>
              <a:srgbClr val="DDEEEE"/>
            </a:solidFill>
            <a:prstDash val="solid"/>
          </a:ln>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4" name="Shape 0"/>
          <p:cNvSpPr/>
          <p:nvPr/>
        </p:nvSpPr>
        <p:spPr>
          <a:xfrm>
            <a:off x="0" y="0"/>
            <a:ext cx="8229600" cy="914400"/>
          </a:xfrm>
          <a:prstGeom prst="rect">
            <a:avLst/>
          </a:prstGeom>
          <a:solidFill>
            <a:srgbClr val="7B5EA7"/>
          </a:solidFill>
          <a:ln w="12700">
            <a:solidFill>
              <a:srgbClr val="7B5EA7"/>
            </a:solidFill>
            <a:prstDash val="solid"/>
          </a:ln>
        </p:spPr>
        <p:txBody>
          <a:bodyPr/>
          <a:lstStyle/>
          <a:p>
            <a:endParaRPr lang="en-US"/>
          </a:p>
        </p:txBody>
      </p:sp>
      <p:sp>
        <p:nvSpPr>
          <p:cNvPr id="5" name="Text 1"/>
          <p:cNvSpPr/>
          <p:nvPr/>
        </p:nvSpPr>
        <p:spPr>
          <a:xfrm>
            <a:off x="365760" y="182880"/>
            <a:ext cx="8229600" cy="54864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Dimension 5  ·  Empowering Learners through Digital Tools</a:t>
            </a:r>
            <a:endParaRPr lang="en-US" sz="2200" dirty="0"/>
          </a:p>
        </p:txBody>
      </p:sp>
      <p:sp>
        <p:nvSpPr>
          <p:cNvPr id="6" name="Text 2"/>
          <p:cNvSpPr/>
          <p:nvPr/>
        </p:nvSpPr>
        <p:spPr>
          <a:xfrm>
            <a:off x="457200" y="960120"/>
            <a:ext cx="8229600" cy="365760"/>
          </a:xfrm>
          <a:prstGeom prst="rect">
            <a:avLst/>
          </a:prstGeom>
          <a:noFill/>
          <a:ln/>
        </p:spPr>
        <p:txBody>
          <a:bodyPr wrap="square" rtlCol="0" anchor="ctr"/>
          <a:lstStyle/>
          <a:p>
            <a:pPr marL="0" indent="0" algn="ctr">
              <a:buNone/>
            </a:pPr>
            <a:r>
              <a:rPr lang="en-US" sz="1300" i="1" dirty="0">
                <a:solidFill>
                  <a:srgbClr val="7B5EA7"/>
                </a:solidFill>
                <a:latin typeface="Calibri" pitchFamily="34" charset="0"/>
                <a:ea typeface="Calibri" pitchFamily="34" charset="-122"/>
                <a:cs typeface="Calibri" pitchFamily="34" charset="-120"/>
              </a:rPr>
              <a:t>From institutional provision  →  individual agency</a:t>
            </a:r>
            <a:endParaRPr lang="en-US" sz="1300" dirty="0"/>
          </a:p>
        </p:txBody>
      </p:sp>
      <p:sp>
        <p:nvSpPr>
          <p:cNvPr id="7" name="Shape 3"/>
          <p:cNvSpPr/>
          <p:nvPr/>
        </p:nvSpPr>
        <p:spPr>
          <a:xfrm>
            <a:off x="182880" y="1417320"/>
            <a:ext cx="4206240" cy="1645920"/>
          </a:xfrm>
          <a:prstGeom prst="rect">
            <a:avLst/>
          </a:prstGeom>
          <a:solidFill>
            <a:srgbClr val="FFFFFF"/>
          </a:solidFill>
          <a:ln w="19050">
            <a:solidFill>
              <a:srgbClr val="7B5EA7"/>
            </a:solidFill>
            <a:prstDash val="solid"/>
          </a:ln>
        </p:spPr>
        <p:txBody>
          <a:bodyPr/>
          <a:lstStyle/>
          <a:p>
            <a:endParaRPr lang="en-US"/>
          </a:p>
        </p:txBody>
      </p:sp>
      <p:sp>
        <p:nvSpPr>
          <p:cNvPr id="8" name="Shape 4"/>
          <p:cNvSpPr/>
          <p:nvPr/>
        </p:nvSpPr>
        <p:spPr>
          <a:xfrm>
            <a:off x="182880" y="1417320"/>
            <a:ext cx="4206240" cy="384048"/>
          </a:xfrm>
          <a:prstGeom prst="rect">
            <a:avLst/>
          </a:prstGeom>
          <a:solidFill>
            <a:srgbClr val="7B5EA7"/>
          </a:solidFill>
          <a:ln w="12700">
            <a:solidFill>
              <a:srgbClr val="7B5EA7"/>
            </a:solidFill>
            <a:prstDash val="solid"/>
          </a:ln>
        </p:spPr>
        <p:txBody>
          <a:bodyPr/>
          <a:lstStyle/>
          <a:p>
            <a:endParaRPr lang="en-US"/>
          </a:p>
        </p:txBody>
      </p:sp>
      <p:sp>
        <p:nvSpPr>
          <p:cNvPr id="9" name="Text 5"/>
          <p:cNvSpPr/>
          <p:nvPr/>
        </p:nvSpPr>
        <p:spPr>
          <a:xfrm>
            <a:off x="292608" y="1463040"/>
            <a:ext cx="3977640" cy="32004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Individual Digital Learning Plans</a:t>
            </a:r>
            <a:endParaRPr lang="en-US" sz="1300" dirty="0"/>
          </a:p>
        </p:txBody>
      </p:sp>
      <p:sp>
        <p:nvSpPr>
          <p:cNvPr id="10" name="Text 6"/>
          <p:cNvSpPr/>
          <p:nvPr/>
        </p:nvSpPr>
        <p:spPr>
          <a:xfrm>
            <a:off x="320040" y="1874520"/>
            <a:ext cx="3931920" cy="1097280"/>
          </a:xfrm>
          <a:prstGeom prst="rect">
            <a:avLst/>
          </a:prstGeom>
          <a:noFill/>
          <a:ln/>
        </p:spPr>
        <p:txBody>
          <a:bodyPr wrap="square" rtlCol="0" anchor="t"/>
          <a:lstStyle/>
          <a:p>
            <a:pPr marL="0" indent="0">
              <a:buNone/>
            </a:pPr>
            <a:r>
              <a:rPr lang="en-US" sz="1150" dirty="0">
                <a:solidFill>
                  <a:srgbClr val="555555"/>
                </a:solidFill>
                <a:latin typeface="Calibri" pitchFamily="34" charset="0"/>
                <a:ea typeface="Calibri" pitchFamily="34" charset="-122"/>
                <a:cs typeface="Calibri" pitchFamily="34" charset="-120"/>
              </a:rPr>
              <a:t>Co-designed by learners and staff. Identify tools, support and personal goals – building self-efficacy and motivation.</a:t>
            </a:r>
            <a:endParaRPr lang="en-US" sz="1150" dirty="0"/>
          </a:p>
        </p:txBody>
      </p:sp>
      <p:sp>
        <p:nvSpPr>
          <p:cNvPr id="11" name="Shape 7"/>
          <p:cNvSpPr/>
          <p:nvPr/>
        </p:nvSpPr>
        <p:spPr>
          <a:xfrm>
            <a:off x="4663440" y="1417320"/>
            <a:ext cx="4206240" cy="1645920"/>
          </a:xfrm>
          <a:prstGeom prst="rect">
            <a:avLst/>
          </a:prstGeom>
          <a:solidFill>
            <a:srgbClr val="FFFFFF"/>
          </a:solidFill>
          <a:ln w="19050">
            <a:solidFill>
              <a:srgbClr val="028090"/>
            </a:solidFill>
            <a:prstDash val="solid"/>
          </a:ln>
        </p:spPr>
        <p:txBody>
          <a:bodyPr/>
          <a:lstStyle/>
          <a:p>
            <a:endParaRPr lang="en-US"/>
          </a:p>
        </p:txBody>
      </p:sp>
      <p:sp>
        <p:nvSpPr>
          <p:cNvPr id="12" name="Shape 8"/>
          <p:cNvSpPr/>
          <p:nvPr/>
        </p:nvSpPr>
        <p:spPr>
          <a:xfrm>
            <a:off x="4663440" y="1417320"/>
            <a:ext cx="4206240" cy="384048"/>
          </a:xfrm>
          <a:prstGeom prst="rect">
            <a:avLst/>
          </a:prstGeom>
          <a:solidFill>
            <a:srgbClr val="028090"/>
          </a:solidFill>
          <a:ln w="12700">
            <a:solidFill>
              <a:srgbClr val="028090"/>
            </a:solidFill>
            <a:prstDash val="solid"/>
          </a:ln>
        </p:spPr>
        <p:txBody>
          <a:bodyPr/>
          <a:lstStyle/>
          <a:p>
            <a:endParaRPr lang="en-US"/>
          </a:p>
        </p:txBody>
      </p:sp>
      <p:sp>
        <p:nvSpPr>
          <p:cNvPr id="13" name="Text 9"/>
          <p:cNvSpPr/>
          <p:nvPr/>
        </p:nvSpPr>
        <p:spPr>
          <a:xfrm>
            <a:off x="4773168" y="1463040"/>
            <a:ext cx="3977640" cy="32004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Self-Paced E-Learning</a:t>
            </a:r>
            <a:endParaRPr lang="en-US" sz="1300" dirty="0"/>
          </a:p>
        </p:txBody>
      </p:sp>
      <p:sp>
        <p:nvSpPr>
          <p:cNvPr id="14" name="Text 10"/>
          <p:cNvSpPr/>
          <p:nvPr/>
        </p:nvSpPr>
        <p:spPr>
          <a:xfrm>
            <a:off x="4800600" y="1874520"/>
            <a:ext cx="3931920" cy="1097280"/>
          </a:xfrm>
          <a:prstGeom prst="rect">
            <a:avLst/>
          </a:prstGeom>
          <a:noFill/>
          <a:ln/>
        </p:spPr>
        <p:txBody>
          <a:bodyPr wrap="square" rtlCol="0" anchor="t"/>
          <a:lstStyle/>
          <a:p>
            <a:pPr marL="0" indent="0">
              <a:buNone/>
            </a:pPr>
            <a:r>
              <a:rPr lang="en-US" sz="1150" dirty="0">
                <a:solidFill>
                  <a:srgbClr val="555555"/>
                </a:solidFill>
                <a:latin typeface="Calibri" pitchFamily="34" charset="0"/>
                <a:ea typeface="Calibri" pitchFamily="34" charset="-122"/>
                <a:cs typeface="Calibri" pitchFamily="34" charset="-120"/>
              </a:rPr>
              <a:t>On-demand modules compatible with assistive tech. Learners pause, revisit and study at their optimal time and pace.</a:t>
            </a:r>
            <a:endParaRPr lang="en-US" sz="1150" dirty="0"/>
          </a:p>
        </p:txBody>
      </p:sp>
      <p:sp>
        <p:nvSpPr>
          <p:cNvPr id="15" name="Shape 11"/>
          <p:cNvSpPr/>
          <p:nvPr/>
        </p:nvSpPr>
        <p:spPr>
          <a:xfrm>
            <a:off x="182880" y="3200400"/>
            <a:ext cx="4206240" cy="1554480"/>
          </a:xfrm>
          <a:prstGeom prst="rect">
            <a:avLst/>
          </a:prstGeom>
          <a:solidFill>
            <a:srgbClr val="FFFFFF"/>
          </a:solidFill>
          <a:ln w="19050">
            <a:solidFill>
              <a:srgbClr val="5C9E31"/>
            </a:solidFill>
            <a:prstDash val="solid"/>
          </a:ln>
        </p:spPr>
        <p:txBody>
          <a:bodyPr/>
          <a:lstStyle/>
          <a:p>
            <a:endParaRPr lang="en-US"/>
          </a:p>
        </p:txBody>
      </p:sp>
      <p:sp>
        <p:nvSpPr>
          <p:cNvPr id="16" name="Shape 12"/>
          <p:cNvSpPr/>
          <p:nvPr/>
        </p:nvSpPr>
        <p:spPr>
          <a:xfrm>
            <a:off x="182880" y="3200400"/>
            <a:ext cx="4206240" cy="384048"/>
          </a:xfrm>
          <a:prstGeom prst="rect">
            <a:avLst/>
          </a:prstGeom>
          <a:solidFill>
            <a:srgbClr val="5C9E31"/>
          </a:solidFill>
          <a:ln w="12700">
            <a:solidFill>
              <a:srgbClr val="5C9E31"/>
            </a:solidFill>
            <a:prstDash val="solid"/>
          </a:ln>
        </p:spPr>
        <p:txBody>
          <a:bodyPr/>
          <a:lstStyle/>
          <a:p>
            <a:endParaRPr lang="en-US"/>
          </a:p>
        </p:txBody>
      </p:sp>
      <p:sp>
        <p:nvSpPr>
          <p:cNvPr id="17" name="Text 13"/>
          <p:cNvSpPr/>
          <p:nvPr/>
        </p:nvSpPr>
        <p:spPr>
          <a:xfrm>
            <a:off x="292608" y="3246120"/>
            <a:ext cx="3977640" cy="32004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Digital Self-Advocacy Skills</a:t>
            </a:r>
            <a:endParaRPr lang="en-US" sz="1300" dirty="0"/>
          </a:p>
        </p:txBody>
      </p:sp>
      <p:sp>
        <p:nvSpPr>
          <p:cNvPr id="18" name="Text 14"/>
          <p:cNvSpPr/>
          <p:nvPr/>
        </p:nvSpPr>
        <p:spPr>
          <a:xfrm>
            <a:off x="320040" y="3657600"/>
            <a:ext cx="3931920" cy="1097280"/>
          </a:xfrm>
          <a:prstGeom prst="rect">
            <a:avLst/>
          </a:prstGeom>
          <a:noFill/>
          <a:ln/>
        </p:spPr>
        <p:txBody>
          <a:bodyPr wrap="square" rtlCol="0" anchor="t"/>
          <a:lstStyle/>
          <a:p>
            <a:pPr marL="0" indent="0">
              <a:buNone/>
            </a:pPr>
            <a:r>
              <a:rPr lang="en-US" sz="1150" dirty="0">
                <a:solidFill>
                  <a:srgbClr val="555555"/>
                </a:solidFill>
                <a:latin typeface="Calibri" pitchFamily="34" charset="0"/>
                <a:ea typeface="Calibri" pitchFamily="34" charset="-122"/>
                <a:cs typeface="Calibri" pitchFamily="34" charset="-120"/>
              </a:rPr>
              <a:t>Support learners to communicate accessibility needs to future employers and educational institutions.</a:t>
            </a:r>
            <a:endParaRPr lang="en-US" sz="1150" dirty="0"/>
          </a:p>
        </p:txBody>
      </p:sp>
      <p:sp>
        <p:nvSpPr>
          <p:cNvPr id="19" name="Shape 15"/>
          <p:cNvSpPr/>
          <p:nvPr/>
        </p:nvSpPr>
        <p:spPr>
          <a:xfrm>
            <a:off x="4663440" y="3200400"/>
            <a:ext cx="4206240" cy="1554480"/>
          </a:xfrm>
          <a:prstGeom prst="rect">
            <a:avLst/>
          </a:prstGeom>
          <a:solidFill>
            <a:srgbClr val="FFFFFF"/>
          </a:solidFill>
          <a:ln w="19050">
            <a:solidFill>
              <a:srgbClr val="E07B39"/>
            </a:solidFill>
            <a:prstDash val="solid"/>
          </a:ln>
        </p:spPr>
        <p:txBody>
          <a:bodyPr/>
          <a:lstStyle/>
          <a:p>
            <a:endParaRPr lang="en-US"/>
          </a:p>
        </p:txBody>
      </p:sp>
      <p:sp>
        <p:nvSpPr>
          <p:cNvPr id="20" name="Shape 16"/>
          <p:cNvSpPr/>
          <p:nvPr/>
        </p:nvSpPr>
        <p:spPr>
          <a:xfrm>
            <a:off x="4663440" y="3200400"/>
            <a:ext cx="4206240" cy="384048"/>
          </a:xfrm>
          <a:prstGeom prst="rect">
            <a:avLst/>
          </a:prstGeom>
          <a:solidFill>
            <a:srgbClr val="E07B39"/>
          </a:solidFill>
          <a:ln w="12700">
            <a:solidFill>
              <a:srgbClr val="E07B39"/>
            </a:solidFill>
            <a:prstDash val="solid"/>
          </a:ln>
        </p:spPr>
        <p:txBody>
          <a:bodyPr/>
          <a:lstStyle/>
          <a:p>
            <a:endParaRPr lang="en-US"/>
          </a:p>
        </p:txBody>
      </p:sp>
      <p:sp>
        <p:nvSpPr>
          <p:cNvPr id="21" name="Text 17"/>
          <p:cNvSpPr/>
          <p:nvPr/>
        </p:nvSpPr>
        <p:spPr>
          <a:xfrm>
            <a:off x="4773168" y="3246120"/>
            <a:ext cx="3977640" cy="32004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Digital Career Guidance</a:t>
            </a:r>
            <a:endParaRPr lang="en-US" sz="1300" dirty="0"/>
          </a:p>
        </p:txBody>
      </p:sp>
      <p:sp>
        <p:nvSpPr>
          <p:cNvPr id="22" name="Text 18"/>
          <p:cNvSpPr/>
          <p:nvPr/>
        </p:nvSpPr>
        <p:spPr>
          <a:xfrm>
            <a:off x="4800600" y="3657600"/>
            <a:ext cx="3931920" cy="1097280"/>
          </a:xfrm>
          <a:prstGeom prst="rect">
            <a:avLst/>
          </a:prstGeom>
          <a:noFill/>
          <a:ln/>
        </p:spPr>
        <p:txBody>
          <a:bodyPr wrap="square" rtlCol="0" anchor="t"/>
          <a:lstStyle/>
          <a:p>
            <a:pPr marL="0" indent="0">
              <a:buNone/>
            </a:pPr>
            <a:r>
              <a:rPr lang="en-US" sz="1150" dirty="0">
                <a:solidFill>
                  <a:srgbClr val="555555"/>
                </a:solidFill>
                <a:latin typeface="Calibri" pitchFamily="34" charset="0"/>
                <a:ea typeface="Calibri" pitchFamily="34" charset="-122"/>
                <a:cs typeface="Calibri" pitchFamily="34" charset="-120"/>
              </a:rPr>
              <a:t>Accessible platforms, job matching and virtual employer events – opening pathways for learners with social anxiety or physical barriers.</a:t>
            </a:r>
            <a:endParaRPr lang="en-US" sz="11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8225583" cy="868680"/>
          </a:xfrm>
          <a:prstGeom prst="rect">
            <a:avLst/>
          </a:prstGeom>
          <a:solidFill>
            <a:srgbClr val="7B5EA7"/>
          </a:solidFill>
          <a:ln w="12700">
            <a:solidFill>
              <a:srgbClr val="7B5EA7"/>
            </a:solidFill>
            <a:prstDash val="solid"/>
          </a:ln>
        </p:spPr>
        <p:txBody>
          <a:bodyPr/>
          <a:lstStyle/>
          <a:p>
            <a:endParaRPr lang="en-US"/>
          </a:p>
        </p:txBody>
      </p:sp>
      <p:sp>
        <p:nvSpPr>
          <p:cNvPr id="4" name="Text 1"/>
          <p:cNvSpPr/>
          <p:nvPr/>
        </p:nvSpPr>
        <p:spPr>
          <a:xfrm>
            <a:off x="320040" y="164592"/>
            <a:ext cx="8503920" cy="54864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Dimension 5 · Empowering Learners through Digital Tools</a:t>
            </a:r>
            <a:endParaRPr lang="en-US" sz="2100" dirty="0"/>
          </a:p>
        </p:txBody>
      </p:sp>
      <p:sp>
        <p:nvSpPr>
          <p:cNvPr id="5" name="Text 2"/>
          <p:cNvSpPr/>
          <p:nvPr/>
        </p:nvSpPr>
        <p:spPr>
          <a:xfrm>
            <a:off x="274320" y="960120"/>
            <a:ext cx="4297680" cy="3611880"/>
          </a:xfrm>
          <a:prstGeom prst="rect">
            <a:avLst/>
          </a:prstGeom>
          <a:noFill/>
          <a:ln/>
        </p:spPr>
        <p:txBody>
          <a:bodyPr wrap="square" rtlCol="0" anchor="t"/>
          <a:lstStyle/>
          <a:p>
            <a:pPr marL="0" indent="0">
              <a:buNone/>
            </a:pPr>
            <a:r>
              <a:rPr lang="en-US" sz="1500" b="1" dirty="0">
                <a:solidFill>
                  <a:srgbClr val="7B5EA7"/>
                </a:solidFill>
                <a:latin typeface="Calibri" pitchFamily="34" charset="0"/>
                <a:ea typeface="Calibri" pitchFamily="34" charset="-122"/>
                <a:cs typeface="Calibri" pitchFamily="34" charset="-120"/>
              </a:rPr>
              <a:t>What it means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Empowering Learners through Digital Tools shifts the focus from institutional provision to individual agency. While the other four dimensions address what institutions need to put in place, this dimension asks how those provisions enable learners to take ownership of their learning journeys and develop the confidence and autonomy needed for long-term employability.</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Personalised digital learning plans are a powerful mechanism for learner empowerment. When learners with disabilities or neurodivergent conditions co-develop their own learning plans — identifying the tools that work best for them, the support they need, and the goals they are working towards — they experience greater engagement and motivation. Digital tools that allow learners to track their own progress, set personal goals, and communicate with educators and support staff contribute to a sense of self-efficacy that is critical for success in both education and employment.</a:t>
            </a:r>
            <a:endParaRPr lang="en-US" sz="1500" dirty="0"/>
          </a:p>
        </p:txBody>
      </p:sp>
      <p:sp>
        <p:nvSpPr>
          <p:cNvPr id="6" name="Text 3"/>
          <p:cNvSpPr/>
          <p:nvPr/>
        </p:nvSpPr>
        <p:spPr>
          <a:xfrm>
            <a:off x="4754880" y="960120"/>
            <a:ext cx="4114800" cy="3611880"/>
          </a:xfrm>
          <a:prstGeom prst="rect">
            <a:avLst/>
          </a:prstGeom>
          <a:noFill/>
          <a:ln/>
        </p:spPr>
        <p:txBody>
          <a:bodyPr wrap="square" rtlCol="0" anchor="t"/>
          <a:lstStyle/>
          <a:p>
            <a:pPr marL="0" indent="0">
              <a:buNone/>
            </a:pPr>
            <a:r>
              <a:rPr lang="en-US" sz="1500" b="1" dirty="0">
                <a:solidFill>
                  <a:srgbClr val="7B5EA7"/>
                </a:solidFill>
                <a:latin typeface="Calibri" pitchFamily="34" charset="0"/>
                <a:ea typeface="Calibri" pitchFamily="34" charset="-122"/>
                <a:cs typeface="Calibri" pitchFamily="34" charset="-120"/>
              </a:rPr>
              <a:t>Self-paced learning &amp; career guidance</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Self-paced e-learning modules, available on-demand and compatible with assistive technologies, give learners the flexibility to study at their optimal time and pace. For learners with conditions that affect concentration, energy levels, or consistency — such as ADHD, chronic pain conditions, or mental health challenges — the ability to pause, revisit, and consolidate learning without time pressure can make a transformative difference to outcomes.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Career exploration platforms, job matching algorithms, and virtual employer engagement events can open up employment pathways for learners who may face social anxiety or physical barriers to attending in-person career events.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200" b="1" dirty="0">
                <a:solidFill>
                  <a:srgbClr val="0E2841"/>
                </a:solidFill>
                <a:latin typeface="Calibri" pitchFamily="34" charset="0"/>
                <a:ea typeface="Calibri" pitchFamily="34" charset="-122"/>
                <a:cs typeface="Calibri" pitchFamily="34" charset="-120"/>
              </a:rPr>
              <a:t>Key actions for VET centres: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Introduce personalised digital learning plans co-designed with learners and support staff.</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Provide on-demand, self-paced digital learning content compatible with assistive technologies.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Develop accessible career guidance platforms with employer engagement features.</a:t>
            </a:r>
            <a:endParaRPr lang="en-US" sz="1500" dirty="0"/>
          </a:p>
        </p:txBody>
      </p:sp>
      <p:sp>
        <p:nvSpPr>
          <p:cNvPr id="7" name="Shape 4"/>
          <p:cNvSpPr/>
          <p:nvPr/>
        </p:nvSpPr>
        <p:spPr>
          <a:xfrm>
            <a:off x="4617720" y="1005840"/>
            <a:ext cx="27432" cy="3566160"/>
          </a:xfrm>
          <a:prstGeom prst="rect">
            <a:avLst/>
          </a:prstGeom>
          <a:solidFill>
            <a:srgbClr val="DDEEEE"/>
          </a:solidFill>
          <a:ln w="12700">
            <a:solidFill>
              <a:srgbClr val="DDEEEE"/>
            </a:solidFill>
            <a:prstDash val="solid"/>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5" name="Text 1"/>
          <p:cNvSpPr/>
          <p:nvPr/>
        </p:nvSpPr>
        <p:spPr>
          <a:xfrm>
            <a:off x="1078992" y="265176"/>
            <a:ext cx="7132320" cy="411480"/>
          </a:xfrm>
          <a:prstGeom prst="rect">
            <a:avLst/>
          </a:prstGeom>
          <a:noFill/>
          <a:ln/>
        </p:spPr>
        <p:txBody>
          <a:bodyPr wrap="square" lIns="0" tIns="0" rIns="0" bIns="0" rtlCol="0" anchor="ctr"/>
          <a:lstStyle/>
          <a:p>
            <a:pPr marL="0" indent="0">
              <a:buNone/>
            </a:pPr>
            <a:r>
              <a:rPr lang="en-US" sz="2200" b="1" dirty="0">
                <a:solidFill>
                  <a:srgbClr val="0E2841"/>
                </a:solidFill>
                <a:latin typeface="Calibri" pitchFamily="34" charset="0"/>
                <a:ea typeface="Calibri" pitchFamily="34" charset="-122"/>
                <a:cs typeface="Calibri" pitchFamily="34" charset="-120"/>
              </a:rPr>
              <a:t>How to Score Your Institution (1–5 Scale)</a:t>
            </a:r>
            <a:endParaRPr lang="en-US" sz="2200" dirty="0"/>
          </a:p>
        </p:txBody>
      </p:sp>
      <p:graphicFrame>
        <p:nvGraphicFramePr>
          <p:cNvPr id="6" name="Chart 0"/>
          <p:cNvGraphicFramePr/>
          <p:nvPr/>
        </p:nvGraphicFramePr>
        <p:xfrm>
          <a:off x="274320" y="914400"/>
          <a:ext cx="4389120" cy="3931920"/>
        </p:xfrm>
        <a:graphic>
          <a:graphicData uri="http://schemas.openxmlformats.org/drawingml/2006/chart">
            <c:chart xmlns:c="http://schemas.openxmlformats.org/drawingml/2006/chart" xmlns:r="http://schemas.openxmlformats.org/officeDocument/2006/relationships" r:id="rId4"/>
          </a:graphicData>
        </a:graphic>
      </p:graphicFrame>
      <p:sp>
        <p:nvSpPr>
          <p:cNvPr id="7" name="Shape 2"/>
          <p:cNvSpPr/>
          <p:nvPr/>
        </p:nvSpPr>
        <p:spPr>
          <a:xfrm>
            <a:off x="4937760" y="960120"/>
            <a:ext cx="201168" cy="658368"/>
          </a:xfrm>
          <a:prstGeom prst="rect">
            <a:avLst/>
          </a:prstGeom>
          <a:solidFill>
            <a:srgbClr val="1C5F6B"/>
          </a:solidFill>
          <a:ln w="12700">
            <a:solidFill>
              <a:srgbClr val="1C5F6B"/>
            </a:solidFill>
            <a:prstDash val="solid"/>
          </a:ln>
        </p:spPr>
        <p:txBody>
          <a:bodyPr/>
          <a:lstStyle/>
          <a:p>
            <a:endParaRPr lang="en-US"/>
          </a:p>
        </p:txBody>
      </p:sp>
      <p:sp>
        <p:nvSpPr>
          <p:cNvPr id="8" name="Text 3"/>
          <p:cNvSpPr/>
          <p:nvPr/>
        </p:nvSpPr>
        <p:spPr>
          <a:xfrm>
            <a:off x="5230368" y="978408"/>
            <a:ext cx="3566160" cy="274320"/>
          </a:xfrm>
          <a:prstGeom prst="rect">
            <a:avLst/>
          </a:prstGeom>
          <a:noFill/>
          <a:ln/>
        </p:spPr>
        <p:txBody>
          <a:bodyPr wrap="square" lIns="0" tIns="0" rIns="0" bIns="0" rtlCol="0" anchor="ctr"/>
          <a:lstStyle/>
          <a:p>
            <a:pPr marL="0" indent="0">
              <a:buNone/>
            </a:pPr>
            <a:r>
              <a:rPr lang="en-US" sz="1300" b="1" dirty="0">
                <a:solidFill>
                  <a:srgbClr val="1C5F6B"/>
                </a:solidFill>
                <a:latin typeface="Calibri" pitchFamily="34" charset="0"/>
                <a:ea typeface="Calibri" pitchFamily="34" charset="-122"/>
                <a:cs typeface="Calibri" pitchFamily="34" charset="-120"/>
              </a:rPr>
              <a:t>5 – Leading</a:t>
            </a:r>
            <a:endParaRPr lang="en-US" sz="1300" dirty="0"/>
          </a:p>
        </p:txBody>
      </p:sp>
      <p:sp>
        <p:nvSpPr>
          <p:cNvPr id="9" name="Text 4"/>
          <p:cNvSpPr/>
          <p:nvPr/>
        </p:nvSpPr>
        <p:spPr>
          <a:xfrm>
            <a:off x="5230368" y="1271016"/>
            <a:ext cx="3566160" cy="32004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Best-in-class; defines regional and European standards</a:t>
            </a:r>
            <a:endParaRPr lang="en-US" sz="1100" dirty="0"/>
          </a:p>
        </p:txBody>
      </p:sp>
      <p:sp>
        <p:nvSpPr>
          <p:cNvPr id="10" name="Shape 5"/>
          <p:cNvSpPr/>
          <p:nvPr/>
        </p:nvSpPr>
        <p:spPr>
          <a:xfrm>
            <a:off x="4937760" y="1737360"/>
            <a:ext cx="201168" cy="658368"/>
          </a:xfrm>
          <a:prstGeom prst="rect">
            <a:avLst/>
          </a:prstGeom>
          <a:solidFill>
            <a:srgbClr val="028090"/>
          </a:solidFill>
          <a:ln w="12700">
            <a:solidFill>
              <a:srgbClr val="028090"/>
            </a:solidFill>
            <a:prstDash val="solid"/>
          </a:ln>
        </p:spPr>
        <p:txBody>
          <a:bodyPr/>
          <a:lstStyle/>
          <a:p>
            <a:endParaRPr lang="en-US"/>
          </a:p>
        </p:txBody>
      </p:sp>
      <p:sp>
        <p:nvSpPr>
          <p:cNvPr id="11" name="Text 6"/>
          <p:cNvSpPr/>
          <p:nvPr/>
        </p:nvSpPr>
        <p:spPr>
          <a:xfrm>
            <a:off x="5230368" y="1755648"/>
            <a:ext cx="3566160" cy="274320"/>
          </a:xfrm>
          <a:prstGeom prst="rect">
            <a:avLst/>
          </a:prstGeom>
          <a:noFill/>
          <a:ln/>
        </p:spPr>
        <p:txBody>
          <a:bodyPr wrap="square" lIns="0" tIns="0" rIns="0" bIns="0" rtlCol="0" anchor="ctr"/>
          <a:lstStyle/>
          <a:p>
            <a:pPr marL="0" indent="0">
              <a:buNone/>
            </a:pPr>
            <a:r>
              <a:rPr lang="en-US" sz="1300" b="1" dirty="0">
                <a:solidFill>
                  <a:srgbClr val="028090"/>
                </a:solidFill>
                <a:latin typeface="Calibri" pitchFamily="34" charset="0"/>
                <a:ea typeface="Calibri" pitchFamily="34" charset="-122"/>
                <a:cs typeface="Calibri" pitchFamily="34" charset="-120"/>
              </a:rPr>
              <a:t>4 – Advanced</a:t>
            </a:r>
            <a:endParaRPr lang="en-US" sz="1300" dirty="0"/>
          </a:p>
        </p:txBody>
      </p:sp>
      <p:sp>
        <p:nvSpPr>
          <p:cNvPr id="12" name="Text 7"/>
          <p:cNvSpPr/>
          <p:nvPr/>
        </p:nvSpPr>
        <p:spPr>
          <a:xfrm>
            <a:off x="5230368" y="2048256"/>
            <a:ext cx="3566160" cy="32004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Strong, integrated practices with consistent excellence</a:t>
            </a:r>
            <a:endParaRPr lang="en-US" sz="1100" dirty="0"/>
          </a:p>
        </p:txBody>
      </p:sp>
      <p:sp>
        <p:nvSpPr>
          <p:cNvPr id="13" name="Shape 8"/>
          <p:cNvSpPr/>
          <p:nvPr/>
        </p:nvSpPr>
        <p:spPr>
          <a:xfrm>
            <a:off x="4937760" y="2514600"/>
            <a:ext cx="201168" cy="658368"/>
          </a:xfrm>
          <a:prstGeom prst="rect">
            <a:avLst/>
          </a:prstGeom>
          <a:solidFill>
            <a:srgbClr val="3D8A8F"/>
          </a:solidFill>
          <a:ln w="12700">
            <a:solidFill>
              <a:srgbClr val="3D8A8F"/>
            </a:solidFill>
            <a:prstDash val="solid"/>
          </a:ln>
        </p:spPr>
        <p:txBody>
          <a:bodyPr/>
          <a:lstStyle/>
          <a:p>
            <a:endParaRPr lang="en-US"/>
          </a:p>
        </p:txBody>
      </p:sp>
      <p:sp>
        <p:nvSpPr>
          <p:cNvPr id="14" name="Text 9"/>
          <p:cNvSpPr/>
          <p:nvPr/>
        </p:nvSpPr>
        <p:spPr>
          <a:xfrm>
            <a:off x="5230368" y="2532888"/>
            <a:ext cx="3566160" cy="274320"/>
          </a:xfrm>
          <a:prstGeom prst="rect">
            <a:avLst/>
          </a:prstGeom>
          <a:noFill/>
          <a:ln/>
        </p:spPr>
        <p:txBody>
          <a:bodyPr wrap="square" lIns="0" tIns="0" rIns="0" bIns="0" rtlCol="0" anchor="ctr"/>
          <a:lstStyle/>
          <a:p>
            <a:pPr marL="0" indent="0">
              <a:buNone/>
            </a:pPr>
            <a:r>
              <a:rPr lang="en-US" sz="1300" b="1" dirty="0">
                <a:solidFill>
                  <a:srgbClr val="3D8A8F"/>
                </a:solidFill>
                <a:latin typeface="Calibri" pitchFamily="34" charset="0"/>
                <a:ea typeface="Calibri" pitchFamily="34" charset="-122"/>
                <a:cs typeface="Calibri" pitchFamily="34" charset="-120"/>
              </a:rPr>
              <a:t>3 – Systematic</a:t>
            </a:r>
            <a:endParaRPr lang="en-US" sz="1300" dirty="0"/>
          </a:p>
        </p:txBody>
      </p:sp>
      <p:sp>
        <p:nvSpPr>
          <p:cNvPr id="15" name="Text 10"/>
          <p:cNvSpPr/>
          <p:nvPr/>
        </p:nvSpPr>
        <p:spPr>
          <a:xfrm>
            <a:off x="5230368" y="2825496"/>
            <a:ext cx="3566160" cy="32004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Approaches being introduced and gradually institutionalised</a:t>
            </a:r>
            <a:endParaRPr lang="en-US" sz="1100" dirty="0"/>
          </a:p>
        </p:txBody>
      </p:sp>
      <p:sp>
        <p:nvSpPr>
          <p:cNvPr id="16" name="Shape 11"/>
          <p:cNvSpPr/>
          <p:nvPr/>
        </p:nvSpPr>
        <p:spPr>
          <a:xfrm>
            <a:off x="4937760" y="3291840"/>
            <a:ext cx="201168" cy="658368"/>
          </a:xfrm>
          <a:prstGeom prst="rect">
            <a:avLst/>
          </a:prstGeom>
          <a:solidFill>
            <a:srgbClr val="F0A860"/>
          </a:solidFill>
          <a:ln w="12700">
            <a:solidFill>
              <a:srgbClr val="F0A860"/>
            </a:solidFill>
            <a:prstDash val="solid"/>
          </a:ln>
        </p:spPr>
        <p:txBody>
          <a:bodyPr/>
          <a:lstStyle/>
          <a:p>
            <a:endParaRPr lang="en-US"/>
          </a:p>
        </p:txBody>
      </p:sp>
      <p:sp>
        <p:nvSpPr>
          <p:cNvPr id="17" name="Text 12"/>
          <p:cNvSpPr/>
          <p:nvPr/>
        </p:nvSpPr>
        <p:spPr>
          <a:xfrm>
            <a:off x="5230368" y="3310128"/>
            <a:ext cx="3566160" cy="274320"/>
          </a:xfrm>
          <a:prstGeom prst="rect">
            <a:avLst/>
          </a:prstGeom>
          <a:noFill/>
          <a:ln/>
        </p:spPr>
        <p:txBody>
          <a:bodyPr wrap="square" lIns="0" tIns="0" rIns="0" bIns="0" rtlCol="0" anchor="ctr"/>
          <a:lstStyle/>
          <a:p>
            <a:pPr marL="0" indent="0">
              <a:buNone/>
            </a:pPr>
            <a:r>
              <a:rPr lang="en-US" sz="1300" b="1" dirty="0">
                <a:solidFill>
                  <a:srgbClr val="F0A860"/>
                </a:solidFill>
                <a:latin typeface="Calibri" pitchFamily="34" charset="0"/>
                <a:ea typeface="Calibri" pitchFamily="34" charset="-122"/>
                <a:cs typeface="Calibri" pitchFamily="34" charset="-120"/>
              </a:rPr>
              <a:t>2 – Developing</a:t>
            </a:r>
            <a:endParaRPr lang="en-US" sz="1300" dirty="0"/>
          </a:p>
        </p:txBody>
      </p:sp>
      <p:sp>
        <p:nvSpPr>
          <p:cNvPr id="18" name="Text 13"/>
          <p:cNvSpPr/>
          <p:nvPr/>
        </p:nvSpPr>
        <p:spPr>
          <a:xfrm>
            <a:off x="5230368" y="3602736"/>
            <a:ext cx="3566160" cy="32004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Some initiatives visible; not yet consistent</a:t>
            </a:r>
            <a:endParaRPr lang="en-US" sz="1100" dirty="0"/>
          </a:p>
        </p:txBody>
      </p:sp>
      <p:sp>
        <p:nvSpPr>
          <p:cNvPr id="19" name="Shape 14"/>
          <p:cNvSpPr/>
          <p:nvPr/>
        </p:nvSpPr>
        <p:spPr>
          <a:xfrm>
            <a:off x="4937760" y="4069080"/>
            <a:ext cx="201168" cy="658368"/>
          </a:xfrm>
          <a:prstGeom prst="rect">
            <a:avLst/>
          </a:prstGeom>
          <a:solidFill>
            <a:srgbClr val="E07B39"/>
          </a:solidFill>
          <a:ln w="12700">
            <a:solidFill>
              <a:srgbClr val="E07B39"/>
            </a:solidFill>
            <a:prstDash val="solid"/>
          </a:ln>
        </p:spPr>
        <p:txBody>
          <a:bodyPr/>
          <a:lstStyle/>
          <a:p>
            <a:endParaRPr lang="en-US"/>
          </a:p>
        </p:txBody>
      </p:sp>
      <p:sp>
        <p:nvSpPr>
          <p:cNvPr id="20" name="Text 15"/>
          <p:cNvSpPr/>
          <p:nvPr/>
        </p:nvSpPr>
        <p:spPr>
          <a:xfrm>
            <a:off x="5230368" y="4087368"/>
            <a:ext cx="3566160" cy="274320"/>
          </a:xfrm>
          <a:prstGeom prst="rect">
            <a:avLst/>
          </a:prstGeom>
          <a:noFill/>
          <a:ln/>
        </p:spPr>
        <p:txBody>
          <a:bodyPr wrap="square" lIns="0" tIns="0" rIns="0" bIns="0" rtlCol="0" anchor="ctr"/>
          <a:lstStyle/>
          <a:p>
            <a:pPr marL="0" indent="0">
              <a:buNone/>
            </a:pPr>
            <a:r>
              <a:rPr lang="en-US" sz="1300" b="1" dirty="0">
                <a:solidFill>
                  <a:srgbClr val="E07B39"/>
                </a:solidFill>
                <a:latin typeface="Calibri" pitchFamily="34" charset="0"/>
                <a:ea typeface="Calibri" pitchFamily="34" charset="-122"/>
                <a:cs typeface="Calibri" pitchFamily="34" charset="-120"/>
              </a:rPr>
              <a:t>1 – Emerging</a:t>
            </a:r>
            <a:endParaRPr lang="en-US" sz="1300" dirty="0"/>
          </a:p>
        </p:txBody>
      </p:sp>
      <p:sp>
        <p:nvSpPr>
          <p:cNvPr id="21" name="Text 16"/>
          <p:cNvSpPr/>
          <p:nvPr/>
        </p:nvSpPr>
        <p:spPr>
          <a:xfrm>
            <a:off x="5230368" y="4379976"/>
            <a:ext cx="3566160" cy="32004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Fragmented or ad-hoc; reactive rather than embedded</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5" name="Text 1"/>
          <p:cNvSpPr/>
          <p:nvPr/>
        </p:nvSpPr>
        <p:spPr>
          <a:xfrm>
            <a:off x="1005840" y="260604"/>
            <a:ext cx="7132320" cy="411480"/>
          </a:xfrm>
          <a:prstGeom prst="rect">
            <a:avLst/>
          </a:prstGeom>
          <a:noFill/>
          <a:ln/>
        </p:spPr>
        <p:txBody>
          <a:bodyPr wrap="square" lIns="0" tIns="0" rIns="0" bIns="0" rtlCol="0" anchor="ctr"/>
          <a:lstStyle/>
          <a:p>
            <a:pPr marL="0" indent="0">
              <a:buNone/>
            </a:pPr>
            <a:r>
              <a:rPr lang="en-US" sz="2200" b="1" dirty="0">
                <a:solidFill>
                  <a:srgbClr val="0E2841"/>
                </a:solidFill>
                <a:latin typeface="Calibri" pitchFamily="34" charset="0"/>
                <a:ea typeface="Calibri" pitchFamily="34" charset="-122"/>
                <a:cs typeface="Calibri" pitchFamily="34" charset="-120"/>
              </a:rPr>
              <a:t>The Self-Assessment Process – 6 Steps</a:t>
            </a:r>
            <a:endParaRPr lang="en-US" sz="2200" dirty="0"/>
          </a:p>
        </p:txBody>
      </p:sp>
      <p:sp>
        <p:nvSpPr>
          <p:cNvPr id="6" name="Shape 2"/>
          <p:cNvSpPr/>
          <p:nvPr/>
        </p:nvSpPr>
        <p:spPr>
          <a:xfrm>
            <a:off x="182880" y="960120"/>
            <a:ext cx="4206240" cy="1261872"/>
          </a:xfrm>
          <a:prstGeom prst="rect">
            <a:avLst/>
          </a:prstGeom>
          <a:solidFill>
            <a:srgbClr val="FFFFFF"/>
          </a:solidFill>
          <a:ln w="19050">
            <a:solidFill>
              <a:srgbClr val="028090"/>
            </a:solidFill>
            <a:prstDash val="solid"/>
          </a:ln>
        </p:spPr>
        <p:txBody>
          <a:bodyPr/>
          <a:lstStyle/>
          <a:p>
            <a:endParaRPr lang="en-US"/>
          </a:p>
        </p:txBody>
      </p:sp>
      <p:sp>
        <p:nvSpPr>
          <p:cNvPr id="7" name="Shape 3"/>
          <p:cNvSpPr/>
          <p:nvPr/>
        </p:nvSpPr>
        <p:spPr>
          <a:xfrm>
            <a:off x="182880" y="960120"/>
            <a:ext cx="502920" cy="1261872"/>
          </a:xfrm>
          <a:prstGeom prst="rect">
            <a:avLst/>
          </a:prstGeom>
          <a:solidFill>
            <a:srgbClr val="028090"/>
          </a:solidFill>
          <a:ln w="12700">
            <a:solidFill>
              <a:srgbClr val="028090"/>
            </a:solidFill>
            <a:prstDash val="solid"/>
          </a:ln>
        </p:spPr>
        <p:txBody>
          <a:bodyPr/>
          <a:lstStyle/>
          <a:p>
            <a:endParaRPr lang="en-US"/>
          </a:p>
        </p:txBody>
      </p:sp>
      <p:sp>
        <p:nvSpPr>
          <p:cNvPr id="8" name="Text 4"/>
          <p:cNvSpPr/>
          <p:nvPr/>
        </p:nvSpPr>
        <p:spPr>
          <a:xfrm>
            <a:off x="182880" y="960120"/>
            <a:ext cx="502920" cy="1261872"/>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1</a:t>
            </a:r>
            <a:endParaRPr lang="en-US" sz="2200" dirty="0"/>
          </a:p>
        </p:txBody>
      </p:sp>
      <p:sp>
        <p:nvSpPr>
          <p:cNvPr id="9" name="Text 5"/>
          <p:cNvSpPr/>
          <p:nvPr/>
        </p:nvSpPr>
        <p:spPr>
          <a:xfrm>
            <a:off x="777240" y="1051560"/>
            <a:ext cx="3520440" cy="292608"/>
          </a:xfrm>
          <a:prstGeom prst="rect">
            <a:avLst/>
          </a:prstGeom>
          <a:noFill/>
          <a:ln/>
        </p:spPr>
        <p:txBody>
          <a:bodyPr wrap="square" lIns="0" tIns="0" rIns="0" bIns="0" rtlCol="0" anchor="ctr"/>
          <a:lstStyle/>
          <a:p>
            <a:pPr marL="0" indent="0">
              <a:buNone/>
            </a:pPr>
            <a:r>
              <a:rPr lang="en-US" sz="1300" b="1" dirty="0">
                <a:solidFill>
                  <a:srgbClr val="028090"/>
                </a:solidFill>
                <a:latin typeface="Calibri" pitchFamily="34" charset="0"/>
                <a:ea typeface="Calibri" pitchFamily="34" charset="-122"/>
                <a:cs typeface="Calibri" pitchFamily="34" charset="-120"/>
              </a:rPr>
              <a:t>Form the Team</a:t>
            </a:r>
            <a:endParaRPr lang="en-US" sz="1300" dirty="0"/>
          </a:p>
        </p:txBody>
      </p:sp>
      <p:sp>
        <p:nvSpPr>
          <p:cNvPr id="10" name="Text 6"/>
          <p:cNvSpPr/>
          <p:nvPr/>
        </p:nvSpPr>
        <p:spPr>
          <a:xfrm>
            <a:off x="777240" y="1389888"/>
            <a:ext cx="3520440" cy="749808"/>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Diverse group: leadership, educators, IT, and learners with lived experience of disability.</a:t>
            </a:r>
            <a:endParaRPr lang="en-US" sz="1200" dirty="0"/>
          </a:p>
        </p:txBody>
      </p:sp>
      <p:sp>
        <p:nvSpPr>
          <p:cNvPr id="11" name="Shape 7"/>
          <p:cNvSpPr/>
          <p:nvPr/>
        </p:nvSpPr>
        <p:spPr>
          <a:xfrm>
            <a:off x="182880" y="2331720"/>
            <a:ext cx="4206240" cy="1261872"/>
          </a:xfrm>
          <a:prstGeom prst="rect">
            <a:avLst/>
          </a:prstGeom>
          <a:solidFill>
            <a:srgbClr val="FFFFFF"/>
          </a:solidFill>
          <a:ln w="19050">
            <a:solidFill>
              <a:srgbClr val="3D8A8F"/>
            </a:solidFill>
            <a:prstDash val="solid"/>
          </a:ln>
        </p:spPr>
        <p:txBody>
          <a:bodyPr/>
          <a:lstStyle/>
          <a:p>
            <a:endParaRPr lang="en-US"/>
          </a:p>
        </p:txBody>
      </p:sp>
      <p:sp>
        <p:nvSpPr>
          <p:cNvPr id="12" name="Shape 8"/>
          <p:cNvSpPr/>
          <p:nvPr/>
        </p:nvSpPr>
        <p:spPr>
          <a:xfrm>
            <a:off x="182880" y="2331720"/>
            <a:ext cx="502920" cy="1261872"/>
          </a:xfrm>
          <a:prstGeom prst="rect">
            <a:avLst/>
          </a:prstGeom>
          <a:solidFill>
            <a:srgbClr val="3D8A8F"/>
          </a:solidFill>
          <a:ln w="12700">
            <a:solidFill>
              <a:srgbClr val="3D8A8F"/>
            </a:solidFill>
            <a:prstDash val="solid"/>
          </a:ln>
        </p:spPr>
        <p:txBody>
          <a:bodyPr/>
          <a:lstStyle/>
          <a:p>
            <a:endParaRPr lang="en-US"/>
          </a:p>
        </p:txBody>
      </p:sp>
      <p:sp>
        <p:nvSpPr>
          <p:cNvPr id="13" name="Text 9"/>
          <p:cNvSpPr/>
          <p:nvPr/>
        </p:nvSpPr>
        <p:spPr>
          <a:xfrm>
            <a:off x="182880" y="2331720"/>
            <a:ext cx="502920" cy="1261872"/>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14" name="Text 10"/>
          <p:cNvSpPr/>
          <p:nvPr/>
        </p:nvSpPr>
        <p:spPr>
          <a:xfrm>
            <a:off x="777240" y="2423160"/>
            <a:ext cx="3520440" cy="292608"/>
          </a:xfrm>
          <a:prstGeom prst="rect">
            <a:avLst/>
          </a:prstGeom>
          <a:noFill/>
          <a:ln/>
        </p:spPr>
        <p:txBody>
          <a:bodyPr wrap="square" lIns="0" tIns="0" rIns="0" bIns="0" rtlCol="0" anchor="ctr"/>
          <a:lstStyle/>
          <a:p>
            <a:pPr marL="0" indent="0">
              <a:buNone/>
            </a:pPr>
            <a:r>
              <a:rPr lang="en-US" sz="1300" b="1" dirty="0">
                <a:solidFill>
                  <a:srgbClr val="3D8A8F"/>
                </a:solidFill>
                <a:latin typeface="Calibri" pitchFamily="34" charset="0"/>
                <a:ea typeface="Calibri" pitchFamily="34" charset="-122"/>
                <a:cs typeface="Calibri" pitchFamily="34" charset="-120"/>
              </a:rPr>
              <a:t>Collect Evidence</a:t>
            </a:r>
            <a:endParaRPr lang="en-US" sz="1300" dirty="0"/>
          </a:p>
        </p:txBody>
      </p:sp>
      <p:sp>
        <p:nvSpPr>
          <p:cNvPr id="15" name="Text 11"/>
          <p:cNvSpPr/>
          <p:nvPr/>
        </p:nvSpPr>
        <p:spPr>
          <a:xfrm>
            <a:off x="777240" y="2761488"/>
            <a:ext cx="3520440" cy="749808"/>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Policies, tech inventories, training records, budgets, learner satisfaction data.</a:t>
            </a:r>
            <a:endParaRPr lang="en-US" sz="1200" dirty="0"/>
          </a:p>
        </p:txBody>
      </p:sp>
      <p:sp>
        <p:nvSpPr>
          <p:cNvPr id="16" name="Shape 12"/>
          <p:cNvSpPr/>
          <p:nvPr/>
        </p:nvSpPr>
        <p:spPr>
          <a:xfrm>
            <a:off x="182880" y="3703320"/>
            <a:ext cx="4206240" cy="1099416"/>
          </a:xfrm>
          <a:prstGeom prst="rect">
            <a:avLst/>
          </a:prstGeom>
          <a:solidFill>
            <a:srgbClr val="FFFFFF"/>
          </a:solidFill>
          <a:ln w="19050">
            <a:solidFill>
              <a:srgbClr val="5C9E31"/>
            </a:solidFill>
            <a:prstDash val="solid"/>
          </a:ln>
        </p:spPr>
        <p:txBody>
          <a:bodyPr/>
          <a:lstStyle/>
          <a:p>
            <a:endParaRPr lang="en-US"/>
          </a:p>
        </p:txBody>
      </p:sp>
      <p:sp>
        <p:nvSpPr>
          <p:cNvPr id="17" name="Shape 13"/>
          <p:cNvSpPr/>
          <p:nvPr/>
        </p:nvSpPr>
        <p:spPr>
          <a:xfrm>
            <a:off x="182880" y="3703320"/>
            <a:ext cx="502920" cy="1099416"/>
          </a:xfrm>
          <a:prstGeom prst="rect">
            <a:avLst/>
          </a:prstGeom>
          <a:solidFill>
            <a:srgbClr val="5C9E31"/>
          </a:solidFill>
          <a:ln w="12700">
            <a:solidFill>
              <a:srgbClr val="5C9E31"/>
            </a:solidFill>
            <a:prstDash val="solid"/>
          </a:ln>
        </p:spPr>
        <p:txBody>
          <a:bodyPr/>
          <a:lstStyle/>
          <a:p>
            <a:endParaRPr lang="en-US"/>
          </a:p>
        </p:txBody>
      </p:sp>
      <p:sp>
        <p:nvSpPr>
          <p:cNvPr id="18" name="Text 14"/>
          <p:cNvSpPr/>
          <p:nvPr/>
        </p:nvSpPr>
        <p:spPr>
          <a:xfrm>
            <a:off x="182880" y="3703320"/>
            <a:ext cx="502920" cy="1261872"/>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3</a:t>
            </a:r>
            <a:endParaRPr lang="en-US" sz="2200" dirty="0"/>
          </a:p>
        </p:txBody>
      </p:sp>
      <p:sp>
        <p:nvSpPr>
          <p:cNvPr id="19" name="Text 15"/>
          <p:cNvSpPr/>
          <p:nvPr/>
        </p:nvSpPr>
        <p:spPr>
          <a:xfrm>
            <a:off x="777240" y="3794760"/>
            <a:ext cx="3520440" cy="292608"/>
          </a:xfrm>
          <a:prstGeom prst="rect">
            <a:avLst/>
          </a:prstGeom>
          <a:noFill/>
          <a:ln/>
        </p:spPr>
        <p:txBody>
          <a:bodyPr wrap="square" lIns="0" tIns="0" rIns="0" bIns="0" rtlCol="0" anchor="ctr"/>
          <a:lstStyle/>
          <a:p>
            <a:pPr marL="0" indent="0">
              <a:buNone/>
            </a:pPr>
            <a:r>
              <a:rPr lang="en-US" sz="1300" b="1" dirty="0">
                <a:solidFill>
                  <a:srgbClr val="5C9E31"/>
                </a:solidFill>
                <a:latin typeface="Calibri" pitchFamily="34" charset="0"/>
                <a:ea typeface="Calibri" pitchFamily="34" charset="-122"/>
                <a:cs typeface="Calibri" pitchFamily="34" charset="-120"/>
              </a:rPr>
              <a:t>Score the KPIs</a:t>
            </a:r>
            <a:endParaRPr lang="en-US" sz="1300" dirty="0"/>
          </a:p>
        </p:txBody>
      </p:sp>
      <p:sp>
        <p:nvSpPr>
          <p:cNvPr id="20" name="Text 16"/>
          <p:cNvSpPr/>
          <p:nvPr/>
        </p:nvSpPr>
        <p:spPr>
          <a:xfrm>
            <a:off x="777240" y="4133088"/>
            <a:ext cx="3520440" cy="749808"/>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Rate each of the 10 indicators on the 1–5 scale through collective, evidence-based discussion.</a:t>
            </a:r>
            <a:endParaRPr lang="en-US" sz="1200" dirty="0"/>
          </a:p>
        </p:txBody>
      </p:sp>
      <p:sp>
        <p:nvSpPr>
          <p:cNvPr id="21" name="Shape 17"/>
          <p:cNvSpPr/>
          <p:nvPr/>
        </p:nvSpPr>
        <p:spPr>
          <a:xfrm>
            <a:off x="4663440" y="960120"/>
            <a:ext cx="4206240" cy="1261872"/>
          </a:xfrm>
          <a:prstGeom prst="rect">
            <a:avLst/>
          </a:prstGeom>
          <a:solidFill>
            <a:srgbClr val="FFFFFF"/>
          </a:solidFill>
          <a:ln w="19050">
            <a:solidFill>
              <a:srgbClr val="E07B39"/>
            </a:solidFill>
            <a:prstDash val="solid"/>
          </a:ln>
        </p:spPr>
        <p:txBody>
          <a:bodyPr/>
          <a:lstStyle/>
          <a:p>
            <a:endParaRPr lang="en-US"/>
          </a:p>
        </p:txBody>
      </p:sp>
      <p:sp>
        <p:nvSpPr>
          <p:cNvPr id="22" name="Shape 18"/>
          <p:cNvSpPr/>
          <p:nvPr/>
        </p:nvSpPr>
        <p:spPr>
          <a:xfrm>
            <a:off x="4663440" y="960120"/>
            <a:ext cx="502920" cy="1261872"/>
          </a:xfrm>
          <a:prstGeom prst="rect">
            <a:avLst/>
          </a:prstGeom>
          <a:solidFill>
            <a:srgbClr val="E07B39"/>
          </a:solidFill>
          <a:ln w="12700">
            <a:solidFill>
              <a:srgbClr val="E07B39"/>
            </a:solidFill>
            <a:prstDash val="solid"/>
          </a:ln>
        </p:spPr>
        <p:txBody>
          <a:bodyPr/>
          <a:lstStyle/>
          <a:p>
            <a:endParaRPr lang="en-US"/>
          </a:p>
        </p:txBody>
      </p:sp>
      <p:sp>
        <p:nvSpPr>
          <p:cNvPr id="23" name="Text 19"/>
          <p:cNvSpPr/>
          <p:nvPr/>
        </p:nvSpPr>
        <p:spPr>
          <a:xfrm>
            <a:off x="4663440" y="960120"/>
            <a:ext cx="502920" cy="1261872"/>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4</a:t>
            </a:r>
            <a:endParaRPr lang="en-US" sz="2200" dirty="0"/>
          </a:p>
        </p:txBody>
      </p:sp>
      <p:sp>
        <p:nvSpPr>
          <p:cNvPr id="24" name="Text 20"/>
          <p:cNvSpPr/>
          <p:nvPr/>
        </p:nvSpPr>
        <p:spPr>
          <a:xfrm>
            <a:off x="5257800" y="1051560"/>
            <a:ext cx="3520440" cy="292608"/>
          </a:xfrm>
          <a:prstGeom prst="rect">
            <a:avLst/>
          </a:prstGeom>
          <a:noFill/>
          <a:ln/>
        </p:spPr>
        <p:txBody>
          <a:bodyPr wrap="square" lIns="0" tIns="0" rIns="0" bIns="0" rtlCol="0" anchor="ctr"/>
          <a:lstStyle/>
          <a:p>
            <a:pPr marL="0" indent="0">
              <a:buNone/>
            </a:pPr>
            <a:r>
              <a:rPr lang="en-US" sz="1300" b="1" dirty="0">
                <a:solidFill>
                  <a:srgbClr val="E07B39"/>
                </a:solidFill>
                <a:latin typeface="Calibri" pitchFamily="34" charset="0"/>
                <a:ea typeface="Calibri" pitchFamily="34" charset="-122"/>
                <a:cs typeface="Calibri" pitchFamily="34" charset="-120"/>
              </a:rPr>
              <a:t>Analyse Results</a:t>
            </a:r>
            <a:endParaRPr lang="en-US" sz="1300" dirty="0"/>
          </a:p>
        </p:txBody>
      </p:sp>
      <p:sp>
        <p:nvSpPr>
          <p:cNvPr id="25" name="Text 21"/>
          <p:cNvSpPr/>
          <p:nvPr/>
        </p:nvSpPr>
        <p:spPr>
          <a:xfrm>
            <a:off x="5257800" y="1389888"/>
            <a:ext cx="3520440" cy="749808"/>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Identify patterns, strengths and critical gaps. Lower scores = areas where learners face barriers now.</a:t>
            </a:r>
            <a:endParaRPr lang="en-US" sz="1200" dirty="0"/>
          </a:p>
        </p:txBody>
      </p:sp>
      <p:sp>
        <p:nvSpPr>
          <p:cNvPr id="26" name="Shape 22"/>
          <p:cNvSpPr/>
          <p:nvPr/>
        </p:nvSpPr>
        <p:spPr>
          <a:xfrm>
            <a:off x="4663440" y="2331720"/>
            <a:ext cx="4206240" cy="1261872"/>
          </a:xfrm>
          <a:prstGeom prst="rect">
            <a:avLst/>
          </a:prstGeom>
          <a:solidFill>
            <a:srgbClr val="FFFFFF"/>
          </a:solidFill>
          <a:ln w="19050">
            <a:solidFill>
              <a:srgbClr val="7B5EA7"/>
            </a:solidFill>
            <a:prstDash val="solid"/>
          </a:ln>
        </p:spPr>
        <p:txBody>
          <a:bodyPr/>
          <a:lstStyle/>
          <a:p>
            <a:endParaRPr lang="en-US"/>
          </a:p>
        </p:txBody>
      </p:sp>
      <p:sp>
        <p:nvSpPr>
          <p:cNvPr id="27" name="Shape 23"/>
          <p:cNvSpPr/>
          <p:nvPr/>
        </p:nvSpPr>
        <p:spPr>
          <a:xfrm>
            <a:off x="4663440" y="2331720"/>
            <a:ext cx="502920" cy="1261872"/>
          </a:xfrm>
          <a:prstGeom prst="rect">
            <a:avLst/>
          </a:prstGeom>
          <a:solidFill>
            <a:srgbClr val="7B5EA7"/>
          </a:solidFill>
          <a:ln w="12700">
            <a:solidFill>
              <a:srgbClr val="7B5EA7"/>
            </a:solidFill>
            <a:prstDash val="solid"/>
          </a:ln>
        </p:spPr>
        <p:txBody>
          <a:bodyPr/>
          <a:lstStyle/>
          <a:p>
            <a:endParaRPr lang="en-US"/>
          </a:p>
        </p:txBody>
      </p:sp>
      <p:sp>
        <p:nvSpPr>
          <p:cNvPr id="28" name="Text 24"/>
          <p:cNvSpPr/>
          <p:nvPr/>
        </p:nvSpPr>
        <p:spPr>
          <a:xfrm>
            <a:off x="4663440" y="2331720"/>
            <a:ext cx="502920" cy="1261872"/>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5</a:t>
            </a:r>
            <a:endParaRPr lang="en-US" sz="2200" dirty="0"/>
          </a:p>
        </p:txBody>
      </p:sp>
      <p:sp>
        <p:nvSpPr>
          <p:cNvPr id="29" name="Text 25"/>
          <p:cNvSpPr/>
          <p:nvPr/>
        </p:nvSpPr>
        <p:spPr>
          <a:xfrm>
            <a:off x="5257800" y="2423160"/>
            <a:ext cx="3520440" cy="292608"/>
          </a:xfrm>
          <a:prstGeom prst="rect">
            <a:avLst/>
          </a:prstGeom>
          <a:noFill/>
          <a:ln/>
        </p:spPr>
        <p:txBody>
          <a:bodyPr wrap="square" lIns="0" tIns="0" rIns="0" bIns="0" rtlCol="0" anchor="ctr"/>
          <a:lstStyle/>
          <a:p>
            <a:pPr marL="0" indent="0">
              <a:buNone/>
            </a:pPr>
            <a:r>
              <a:rPr lang="en-US" sz="1300" b="1" dirty="0">
                <a:solidFill>
                  <a:srgbClr val="7B5EA7"/>
                </a:solidFill>
                <a:latin typeface="Calibri" pitchFamily="34" charset="0"/>
                <a:ea typeface="Calibri" pitchFamily="34" charset="-122"/>
                <a:cs typeface="Calibri" pitchFamily="34" charset="-120"/>
              </a:rPr>
              <a:t>Define Priorities</a:t>
            </a:r>
            <a:endParaRPr lang="en-US" sz="1300" dirty="0"/>
          </a:p>
        </p:txBody>
      </p:sp>
      <p:sp>
        <p:nvSpPr>
          <p:cNvPr id="30" name="Text 26"/>
          <p:cNvSpPr/>
          <p:nvPr/>
        </p:nvSpPr>
        <p:spPr>
          <a:xfrm>
            <a:off x="5257800" y="2761488"/>
            <a:ext cx="3520440" cy="749808"/>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Specific, time-bound actions with named leads and measurable success criteria.</a:t>
            </a:r>
            <a:endParaRPr lang="en-US" sz="1200" dirty="0"/>
          </a:p>
        </p:txBody>
      </p:sp>
      <p:sp>
        <p:nvSpPr>
          <p:cNvPr id="31" name="Shape 27"/>
          <p:cNvSpPr/>
          <p:nvPr/>
        </p:nvSpPr>
        <p:spPr>
          <a:xfrm>
            <a:off x="4663440" y="3703320"/>
            <a:ext cx="4206240" cy="1099416"/>
          </a:xfrm>
          <a:prstGeom prst="rect">
            <a:avLst/>
          </a:prstGeom>
          <a:solidFill>
            <a:srgbClr val="FFFFFF"/>
          </a:solidFill>
          <a:ln w="19050">
            <a:solidFill>
              <a:srgbClr val="1C5F6B"/>
            </a:solidFill>
            <a:prstDash val="solid"/>
          </a:ln>
        </p:spPr>
        <p:txBody>
          <a:bodyPr/>
          <a:lstStyle/>
          <a:p>
            <a:endParaRPr lang="en-US"/>
          </a:p>
        </p:txBody>
      </p:sp>
      <p:sp>
        <p:nvSpPr>
          <p:cNvPr id="32" name="Shape 28"/>
          <p:cNvSpPr/>
          <p:nvPr/>
        </p:nvSpPr>
        <p:spPr>
          <a:xfrm>
            <a:off x="4663440" y="3703320"/>
            <a:ext cx="502920" cy="1099416"/>
          </a:xfrm>
          <a:prstGeom prst="rect">
            <a:avLst/>
          </a:prstGeom>
          <a:solidFill>
            <a:srgbClr val="1C5F6B"/>
          </a:solidFill>
          <a:ln w="12700">
            <a:solidFill>
              <a:srgbClr val="1C5F6B"/>
            </a:solidFill>
            <a:prstDash val="solid"/>
          </a:ln>
        </p:spPr>
        <p:txBody>
          <a:bodyPr/>
          <a:lstStyle/>
          <a:p>
            <a:endParaRPr lang="en-US"/>
          </a:p>
        </p:txBody>
      </p:sp>
      <p:sp>
        <p:nvSpPr>
          <p:cNvPr id="33" name="Text 29"/>
          <p:cNvSpPr/>
          <p:nvPr/>
        </p:nvSpPr>
        <p:spPr>
          <a:xfrm>
            <a:off x="4663440" y="3703320"/>
            <a:ext cx="502920" cy="1261872"/>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6</a:t>
            </a:r>
            <a:endParaRPr lang="en-US" sz="2200" dirty="0"/>
          </a:p>
        </p:txBody>
      </p:sp>
      <p:sp>
        <p:nvSpPr>
          <p:cNvPr id="34" name="Text 30"/>
          <p:cNvSpPr/>
          <p:nvPr/>
        </p:nvSpPr>
        <p:spPr>
          <a:xfrm>
            <a:off x="5257800" y="3794760"/>
            <a:ext cx="3520440" cy="292608"/>
          </a:xfrm>
          <a:prstGeom prst="rect">
            <a:avLst/>
          </a:prstGeom>
          <a:noFill/>
          <a:ln/>
        </p:spPr>
        <p:txBody>
          <a:bodyPr wrap="square" lIns="0" tIns="0" rIns="0" bIns="0" rtlCol="0" anchor="ctr"/>
          <a:lstStyle/>
          <a:p>
            <a:pPr marL="0" indent="0">
              <a:buNone/>
            </a:pPr>
            <a:r>
              <a:rPr lang="en-US" sz="1300" b="1" dirty="0">
                <a:solidFill>
                  <a:srgbClr val="1C5F6B"/>
                </a:solidFill>
                <a:latin typeface="Calibri" pitchFamily="34" charset="0"/>
                <a:ea typeface="Calibri" pitchFamily="34" charset="-122"/>
                <a:cs typeface="Calibri" pitchFamily="34" charset="-120"/>
              </a:rPr>
              <a:t>Integrate &amp; Repeat</a:t>
            </a:r>
            <a:endParaRPr lang="en-US" sz="1300" dirty="0"/>
          </a:p>
        </p:txBody>
      </p:sp>
      <p:sp>
        <p:nvSpPr>
          <p:cNvPr id="35" name="Text 31"/>
          <p:cNvSpPr/>
          <p:nvPr/>
        </p:nvSpPr>
        <p:spPr>
          <a:xfrm>
            <a:off x="5257800" y="4133088"/>
            <a:ext cx="3520440" cy="749808"/>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Embed results in strategic planning. Reassess at least annually to sustain momentum.</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5" name="Text 1"/>
          <p:cNvSpPr/>
          <p:nvPr/>
        </p:nvSpPr>
        <p:spPr>
          <a:xfrm>
            <a:off x="1024128" y="274320"/>
            <a:ext cx="7132320" cy="411480"/>
          </a:xfrm>
          <a:prstGeom prst="rect">
            <a:avLst/>
          </a:prstGeom>
          <a:noFill/>
          <a:ln/>
        </p:spPr>
        <p:txBody>
          <a:bodyPr wrap="square" lIns="0" tIns="0" rIns="0" bIns="0" rtlCol="0" anchor="ctr"/>
          <a:lstStyle/>
          <a:p>
            <a:pPr marL="0" indent="0">
              <a:buNone/>
            </a:pPr>
            <a:r>
              <a:rPr lang="en-US" sz="2200" b="1" dirty="0">
                <a:solidFill>
                  <a:srgbClr val="0E2841"/>
                </a:solidFill>
                <a:latin typeface="Calibri" pitchFamily="34" charset="0"/>
                <a:ea typeface="Calibri" pitchFamily="34" charset="-122"/>
                <a:cs typeface="Calibri" pitchFamily="34" charset="-120"/>
              </a:rPr>
              <a:t>Conclusions &amp; Key Next Steps</a:t>
            </a:r>
            <a:endParaRPr lang="en-US" sz="2200" dirty="0"/>
          </a:p>
        </p:txBody>
      </p:sp>
      <p:sp>
        <p:nvSpPr>
          <p:cNvPr id="6" name="Shape 2"/>
          <p:cNvSpPr/>
          <p:nvPr/>
        </p:nvSpPr>
        <p:spPr>
          <a:xfrm>
            <a:off x="228600" y="960120"/>
            <a:ext cx="8686800" cy="640080"/>
          </a:xfrm>
          <a:prstGeom prst="rect">
            <a:avLst/>
          </a:prstGeom>
          <a:solidFill>
            <a:srgbClr val="FFFFFF"/>
          </a:solidFill>
          <a:ln w="12700">
            <a:solidFill>
              <a:srgbClr val="028090"/>
            </a:solidFill>
            <a:prstDash val="solid"/>
          </a:ln>
        </p:spPr>
        <p:txBody>
          <a:bodyPr/>
          <a:lstStyle/>
          <a:p>
            <a:endParaRPr lang="en-US"/>
          </a:p>
        </p:txBody>
      </p:sp>
      <p:sp>
        <p:nvSpPr>
          <p:cNvPr id="7" name="Shape 3"/>
          <p:cNvSpPr/>
          <p:nvPr/>
        </p:nvSpPr>
        <p:spPr>
          <a:xfrm>
            <a:off x="228600" y="960120"/>
            <a:ext cx="685800" cy="640080"/>
          </a:xfrm>
          <a:prstGeom prst="rect">
            <a:avLst/>
          </a:prstGeom>
          <a:solidFill>
            <a:srgbClr val="028090"/>
          </a:solidFill>
          <a:ln w="12700">
            <a:solidFill>
              <a:srgbClr val="028090"/>
            </a:solidFill>
            <a:prstDash val="solid"/>
          </a:ln>
        </p:spPr>
        <p:txBody>
          <a:bodyPr/>
          <a:lstStyle/>
          <a:p>
            <a:endParaRPr lang="en-US"/>
          </a:p>
        </p:txBody>
      </p:sp>
      <p:sp>
        <p:nvSpPr>
          <p:cNvPr id="8" name="Text 4"/>
          <p:cNvSpPr/>
          <p:nvPr/>
        </p:nvSpPr>
        <p:spPr>
          <a:xfrm>
            <a:off x="228600" y="960120"/>
            <a:ext cx="685800" cy="64008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01</a:t>
            </a:r>
            <a:endParaRPr lang="en-US" sz="1600" dirty="0"/>
          </a:p>
        </p:txBody>
      </p:sp>
      <p:sp>
        <p:nvSpPr>
          <p:cNvPr id="9" name="Text 5"/>
          <p:cNvSpPr/>
          <p:nvPr/>
        </p:nvSpPr>
        <p:spPr>
          <a:xfrm>
            <a:off x="1024128" y="1051560"/>
            <a:ext cx="7772400" cy="457200"/>
          </a:xfrm>
          <a:prstGeom prst="rect">
            <a:avLst/>
          </a:prstGeom>
          <a:noFill/>
          <a:ln/>
        </p:spPr>
        <p:txBody>
          <a:bodyPr wrap="square" rtlCol="0" anchor="ctr"/>
          <a:lstStyle/>
          <a:p>
            <a:pPr marL="0" indent="0">
              <a:buNone/>
            </a:pPr>
            <a:r>
              <a:rPr lang="en-US" sz="1250" dirty="0">
                <a:solidFill>
                  <a:srgbClr val="0E2841"/>
                </a:solidFill>
                <a:latin typeface="Calibri" pitchFamily="34" charset="0"/>
                <a:ea typeface="Calibri" pitchFamily="34" charset="-122"/>
                <a:cs typeface="Calibri" pitchFamily="34" charset="-120"/>
              </a:rPr>
              <a:t>Develop or update a Digital Inclusion Strategy covering all 5 dimensions</a:t>
            </a:r>
            <a:endParaRPr lang="en-US" sz="1250" dirty="0"/>
          </a:p>
        </p:txBody>
      </p:sp>
      <p:sp>
        <p:nvSpPr>
          <p:cNvPr id="10" name="Shape 6"/>
          <p:cNvSpPr/>
          <p:nvPr/>
        </p:nvSpPr>
        <p:spPr>
          <a:xfrm>
            <a:off x="228600" y="1709928"/>
            <a:ext cx="8686800" cy="640080"/>
          </a:xfrm>
          <a:prstGeom prst="rect">
            <a:avLst/>
          </a:prstGeom>
          <a:solidFill>
            <a:srgbClr val="FFFFFF"/>
          </a:solidFill>
          <a:ln w="12700">
            <a:solidFill>
              <a:srgbClr val="3D8A8F"/>
            </a:solidFill>
            <a:prstDash val="solid"/>
          </a:ln>
        </p:spPr>
        <p:txBody>
          <a:bodyPr/>
          <a:lstStyle/>
          <a:p>
            <a:endParaRPr lang="en-US"/>
          </a:p>
        </p:txBody>
      </p:sp>
      <p:sp>
        <p:nvSpPr>
          <p:cNvPr id="11" name="Shape 7"/>
          <p:cNvSpPr/>
          <p:nvPr/>
        </p:nvSpPr>
        <p:spPr>
          <a:xfrm>
            <a:off x="228600" y="1709928"/>
            <a:ext cx="685800" cy="640080"/>
          </a:xfrm>
          <a:prstGeom prst="rect">
            <a:avLst/>
          </a:prstGeom>
          <a:solidFill>
            <a:srgbClr val="3D8A8F"/>
          </a:solidFill>
          <a:ln w="12700">
            <a:solidFill>
              <a:srgbClr val="3D8A8F"/>
            </a:solidFill>
            <a:prstDash val="solid"/>
          </a:ln>
        </p:spPr>
        <p:txBody>
          <a:bodyPr/>
          <a:lstStyle/>
          <a:p>
            <a:endParaRPr lang="en-US"/>
          </a:p>
        </p:txBody>
      </p:sp>
      <p:sp>
        <p:nvSpPr>
          <p:cNvPr id="12" name="Text 8"/>
          <p:cNvSpPr/>
          <p:nvPr/>
        </p:nvSpPr>
        <p:spPr>
          <a:xfrm>
            <a:off x="228600" y="1709928"/>
            <a:ext cx="685800" cy="64008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02</a:t>
            </a:r>
            <a:endParaRPr lang="en-US" sz="1600" dirty="0"/>
          </a:p>
        </p:txBody>
      </p:sp>
      <p:sp>
        <p:nvSpPr>
          <p:cNvPr id="13" name="Text 9"/>
          <p:cNvSpPr/>
          <p:nvPr/>
        </p:nvSpPr>
        <p:spPr>
          <a:xfrm>
            <a:off x="1024128" y="1801368"/>
            <a:ext cx="7772400" cy="457200"/>
          </a:xfrm>
          <a:prstGeom prst="rect">
            <a:avLst/>
          </a:prstGeom>
          <a:noFill/>
          <a:ln/>
        </p:spPr>
        <p:txBody>
          <a:bodyPr wrap="square" rtlCol="0" anchor="ctr"/>
          <a:lstStyle/>
          <a:p>
            <a:pPr marL="0" indent="0">
              <a:buNone/>
            </a:pPr>
            <a:r>
              <a:rPr lang="en-US" sz="1250" dirty="0">
                <a:solidFill>
                  <a:srgbClr val="0E2841"/>
                </a:solidFill>
                <a:latin typeface="Calibri" pitchFamily="34" charset="0"/>
                <a:ea typeface="Calibri" pitchFamily="34" charset="-122"/>
                <a:cs typeface="Calibri" pitchFamily="34" charset="-120"/>
              </a:rPr>
              <a:t>Invest in educator training on UDL and assistive technologies</a:t>
            </a:r>
            <a:endParaRPr lang="en-US" sz="1250" dirty="0"/>
          </a:p>
        </p:txBody>
      </p:sp>
      <p:sp>
        <p:nvSpPr>
          <p:cNvPr id="14" name="Shape 10"/>
          <p:cNvSpPr/>
          <p:nvPr/>
        </p:nvSpPr>
        <p:spPr>
          <a:xfrm>
            <a:off x="228600" y="2459736"/>
            <a:ext cx="8686800" cy="640080"/>
          </a:xfrm>
          <a:prstGeom prst="rect">
            <a:avLst/>
          </a:prstGeom>
          <a:solidFill>
            <a:srgbClr val="FFFFFF"/>
          </a:solidFill>
          <a:ln w="12700">
            <a:solidFill>
              <a:srgbClr val="5C9E31"/>
            </a:solidFill>
            <a:prstDash val="solid"/>
          </a:ln>
        </p:spPr>
        <p:txBody>
          <a:bodyPr/>
          <a:lstStyle/>
          <a:p>
            <a:endParaRPr lang="en-US"/>
          </a:p>
        </p:txBody>
      </p:sp>
      <p:sp>
        <p:nvSpPr>
          <p:cNvPr id="15" name="Shape 11"/>
          <p:cNvSpPr/>
          <p:nvPr/>
        </p:nvSpPr>
        <p:spPr>
          <a:xfrm>
            <a:off x="228600" y="2459736"/>
            <a:ext cx="685800" cy="640080"/>
          </a:xfrm>
          <a:prstGeom prst="rect">
            <a:avLst/>
          </a:prstGeom>
          <a:solidFill>
            <a:srgbClr val="5C9E31"/>
          </a:solidFill>
          <a:ln w="12700">
            <a:solidFill>
              <a:srgbClr val="5C9E31"/>
            </a:solidFill>
            <a:prstDash val="solid"/>
          </a:ln>
        </p:spPr>
        <p:txBody>
          <a:bodyPr/>
          <a:lstStyle/>
          <a:p>
            <a:endParaRPr lang="en-US"/>
          </a:p>
        </p:txBody>
      </p:sp>
      <p:sp>
        <p:nvSpPr>
          <p:cNvPr id="16" name="Text 12"/>
          <p:cNvSpPr/>
          <p:nvPr/>
        </p:nvSpPr>
        <p:spPr>
          <a:xfrm>
            <a:off x="228600" y="2459736"/>
            <a:ext cx="685800" cy="64008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03</a:t>
            </a:r>
            <a:endParaRPr lang="en-US" sz="1600" dirty="0"/>
          </a:p>
        </p:txBody>
      </p:sp>
      <p:sp>
        <p:nvSpPr>
          <p:cNvPr id="17" name="Text 13"/>
          <p:cNvSpPr/>
          <p:nvPr/>
        </p:nvSpPr>
        <p:spPr>
          <a:xfrm>
            <a:off x="1024128" y="2551176"/>
            <a:ext cx="7772400" cy="457200"/>
          </a:xfrm>
          <a:prstGeom prst="rect">
            <a:avLst/>
          </a:prstGeom>
          <a:noFill/>
          <a:ln/>
        </p:spPr>
        <p:txBody>
          <a:bodyPr wrap="square" rtlCol="0" anchor="ctr"/>
          <a:lstStyle/>
          <a:p>
            <a:pPr marL="0" indent="0">
              <a:buNone/>
            </a:pPr>
            <a:r>
              <a:rPr lang="en-US" sz="1250" dirty="0">
                <a:solidFill>
                  <a:srgbClr val="0E2841"/>
                </a:solidFill>
                <a:latin typeface="Calibri" pitchFamily="34" charset="0"/>
                <a:ea typeface="Calibri" pitchFamily="34" charset="-122"/>
                <a:cs typeface="Calibri" pitchFamily="34" charset="-120"/>
              </a:rPr>
              <a:t>Build a database of inclusive employers for accessible work placements</a:t>
            </a:r>
            <a:endParaRPr lang="en-US" sz="1250" dirty="0"/>
          </a:p>
        </p:txBody>
      </p:sp>
      <p:sp>
        <p:nvSpPr>
          <p:cNvPr id="18" name="Shape 14"/>
          <p:cNvSpPr/>
          <p:nvPr/>
        </p:nvSpPr>
        <p:spPr>
          <a:xfrm>
            <a:off x="228600" y="3209544"/>
            <a:ext cx="8686800" cy="640080"/>
          </a:xfrm>
          <a:prstGeom prst="rect">
            <a:avLst/>
          </a:prstGeom>
          <a:solidFill>
            <a:srgbClr val="FFFFFF"/>
          </a:solidFill>
          <a:ln w="12700">
            <a:solidFill>
              <a:srgbClr val="E07B39"/>
            </a:solidFill>
            <a:prstDash val="solid"/>
          </a:ln>
        </p:spPr>
        <p:txBody>
          <a:bodyPr/>
          <a:lstStyle/>
          <a:p>
            <a:endParaRPr lang="en-US"/>
          </a:p>
        </p:txBody>
      </p:sp>
      <p:sp>
        <p:nvSpPr>
          <p:cNvPr id="19" name="Shape 15"/>
          <p:cNvSpPr/>
          <p:nvPr/>
        </p:nvSpPr>
        <p:spPr>
          <a:xfrm>
            <a:off x="228600" y="3209544"/>
            <a:ext cx="685800" cy="640080"/>
          </a:xfrm>
          <a:prstGeom prst="rect">
            <a:avLst/>
          </a:prstGeom>
          <a:solidFill>
            <a:srgbClr val="E07B39"/>
          </a:solidFill>
          <a:ln w="12700">
            <a:solidFill>
              <a:srgbClr val="E07B39"/>
            </a:solidFill>
            <a:prstDash val="solid"/>
          </a:ln>
        </p:spPr>
        <p:txBody>
          <a:bodyPr/>
          <a:lstStyle/>
          <a:p>
            <a:endParaRPr lang="en-US"/>
          </a:p>
        </p:txBody>
      </p:sp>
      <p:sp>
        <p:nvSpPr>
          <p:cNvPr id="20" name="Text 16"/>
          <p:cNvSpPr/>
          <p:nvPr/>
        </p:nvSpPr>
        <p:spPr>
          <a:xfrm>
            <a:off x="228600" y="3209544"/>
            <a:ext cx="685800" cy="64008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04</a:t>
            </a:r>
            <a:endParaRPr lang="en-US" sz="1600" dirty="0"/>
          </a:p>
        </p:txBody>
      </p:sp>
      <p:sp>
        <p:nvSpPr>
          <p:cNvPr id="21" name="Text 17"/>
          <p:cNvSpPr/>
          <p:nvPr/>
        </p:nvSpPr>
        <p:spPr>
          <a:xfrm>
            <a:off x="1024128" y="3300984"/>
            <a:ext cx="7772400" cy="457200"/>
          </a:xfrm>
          <a:prstGeom prst="rect">
            <a:avLst/>
          </a:prstGeom>
          <a:noFill/>
          <a:ln/>
        </p:spPr>
        <p:txBody>
          <a:bodyPr wrap="square" rtlCol="0" anchor="ctr"/>
          <a:lstStyle/>
          <a:p>
            <a:pPr marL="0" indent="0">
              <a:buNone/>
            </a:pPr>
            <a:r>
              <a:rPr lang="en-US" sz="1250" dirty="0">
                <a:solidFill>
                  <a:srgbClr val="0E2841"/>
                </a:solidFill>
                <a:latin typeface="Calibri" pitchFamily="34" charset="0"/>
                <a:ea typeface="Calibri" pitchFamily="34" charset="-122"/>
                <a:cs typeface="Calibri" pitchFamily="34" charset="-120"/>
              </a:rPr>
              <a:t>Co-design learning experiences with learners who have disabilities or neurodivergent conditions</a:t>
            </a:r>
            <a:endParaRPr lang="en-US" sz="1250" dirty="0"/>
          </a:p>
        </p:txBody>
      </p:sp>
      <p:sp>
        <p:nvSpPr>
          <p:cNvPr id="22" name="Shape 18"/>
          <p:cNvSpPr/>
          <p:nvPr/>
        </p:nvSpPr>
        <p:spPr>
          <a:xfrm>
            <a:off x="228600" y="3959352"/>
            <a:ext cx="8686800" cy="640080"/>
          </a:xfrm>
          <a:prstGeom prst="rect">
            <a:avLst/>
          </a:prstGeom>
          <a:solidFill>
            <a:srgbClr val="FFFFFF"/>
          </a:solidFill>
          <a:ln w="12700">
            <a:solidFill>
              <a:srgbClr val="7B5EA7"/>
            </a:solidFill>
            <a:prstDash val="solid"/>
          </a:ln>
        </p:spPr>
        <p:txBody>
          <a:bodyPr/>
          <a:lstStyle/>
          <a:p>
            <a:endParaRPr lang="en-US"/>
          </a:p>
        </p:txBody>
      </p:sp>
      <p:sp>
        <p:nvSpPr>
          <p:cNvPr id="23" name="Shape 19"/>
          <p:cNvSpPr/>
          <p:nvPr/>
        </p:nvSpPr>
        <p:spPr>
          <a:xfrm>
            <a:off x="228600" y="3959352"/>
            <a:ext cx="685800" cy="640080"/>
          </a:xfrm>
          <a:prstGeom prst="rect">
            <a:avLst/>
          </a:prstGeom>
          <a:solidFill>
            <a:srgbClr val="7B5EA7"/>
          </a:solidFill>
          <a:ln w="12700">
            <a:solidFill>
              <a:srgbClr val="7B5EA7"/>
            </a:solidFill>
            <a:prstDash val="solid"/>
          </a:ln>
        </p:spPr>
        <p:txBody>
          <a:bodyPr/>
          <a:lstStyle/>
          <a:p>
            <a:endParaRPr lang="en-US"/>
          </a:p>
        </p:txBody>
      </p:sp>
      <p:sp>
        <p:nvSpPr>
          <p:cNvPr id="24" name="Text 20"/>
          <p:cNvSpPr/>
          <p:nvPr/>
        </p:nvSpPr>
        <p:spPr>
          <a:xfrm>
            <a:off x="228600" y="3959352"/>
            <a:ext cx="685800" cy="640080"/>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05</a:t>
            </a:r>
            <a:endParaRPr lang="en-US" sz="1600" dirty="0"/>
          </a:p>
        </p:txBody>
      </p:sp>
      <p:sp>
        <p:nvSpPr>
          <p:cNvPr id="25" name="Text 21"/>
          <p:cNvSpPr/>
          <p:nvPr/>
        </p:nvSpPr>
        <p:spPr>
          <a:xfrm>
            <a:off x="1024128" y="4050792"/>
            <a:ext cx="7772400" cy="457200"/>
          </a:xfrm>
          <a:prstGeom prst="rect">
            <a:avLst/>
          </a:prstGeom>
          <a:noFill/>
          <a:ln/>
        </p:spPr>
        <p:txBody>
          <a:bodyPr wrap="square" rtlCol="0" anchor="ctr"/>
          <a:lstStyle/>
          <a:p>
            <a:pPr marL="0" indent="0">
              <a:buNone/>
            </a:pPr>
            <a:r>
              <a:rPr lang="en-US" sz="1250" dirty="0">
                <a:solidFill>
                  <a:srgbClr val="0E2841"/>
                </a:solidFill>
                <a:latin typeface="Calibri" pitchFamily="34" charset="0"/>
                <a:ea typeface="Calibri" pitchFamily="34" charset="-122"/>
                <a:cs typeface="Calibri" pitchFamily="34" charset="-120"/>
              </a:rPr>
              <a:t>Establish an annual KPI monitoring cycle to track and demonstrate progress</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EC76F-6F7D-2556-1101-FABB8B85898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C58945A-6822-3EAD-97EC-8FB79DAB54F6}"/>
              </a:ext>
            </a:extLst>
          </p:cNvPr>
          <p:cNvSpPr>
            <a:spLocks noGrp="1"/>
          </p:cNvSpPr>
          <p:nvPr>
            <p:ph type="title"/>
          </p:nvPr>
        </p:nvSpPr>
        <p:spPr>
          <a:xfrm>
            <a:off x="304800" y="3871424"/>
            <a:ext cx="8534400" cy="457201"/>
          </a:xfrm>
        </p:spPr>
        <p:txBody>
          <a:bodyPr/>
          <a:lstStyle/>
          <a:p>
            <a:r>
              <a:rPr lang="es-ES" sz="3200" b="1" dirty="0" err="1"/>
              <a:t>Thank</a:t>
            </a:r>
            <a:r>
              <a:rPr lang="es-ES" sz="3200" b="1" dirty="0"/>
              <a:t> </a:t>
            </a:r>
            <a:r>
              <a:rPr lang="es-ES" sz="3200" b="1" dirty="0" err="1"/>
              <a:t>you</a:t>
            </a:r>
            <a:r>
              <a:rPr lang="es-ES" sz="3200" b="1" dirty="0"/>
              <a:t>!</a:t>
            </a:r>
          </a:p>
        </p:txBody>
      </p:sp>
      <p:sp>
        <p:nvSpPr>
          <p:cNvPr id="8" name="TextBox 7">
            <a:extLst>
              <a:ext uri="{FF2B5EF4-FFF2-40B4-BE49-F238E27FC236}">
                <a16:creationId xmlns:a16="http://schemas.microsoft.com/office/drawing/2014/main" id="{E6C58E69-94C5-073A-3336-C93D361B8C19}"/>
              </a:ext>
            </a:extLst>
          </p:cNvPr>
          <p:cNvSpPr txBox="1"/>
          <p:nvPr/>
        </p:nvSpPr>
        <p:spPr>
          <a:xfrm>
            <a:off x="0" y="4681835"/>
            <a:ext cx="7058826" cy="461665"/>
          </a:xfrm>
          <a:prstGeom prst="rect">
            <a:avLst/>
          </a:prstGeom>
          <a:noFill/>
        </p:spPr>
        <p:txBody>
          <a:bodyPr wrap="square">
            <a:spAutoFit/>
          </a:bodyPr>
          <a:lstStyle/>
          <a:p>
            <a:pPr algn="just"/>
            <a:r>
              <a:rPr lang="en-US" sz="800" dirty="0">
                <a:solidFill>
                  <a:srgbClr val="032C60"/>
                </a:solidFill>
                <a:latin typeface="DM Sans" pitchFamily="2" charset="77"/>
              </a:rPr>
              <a:t>Funded by the European Union. Views and opinions expressed are however those of the author(s) only and do not necessarily reflect those of the European Union or the </a:t>
            </a:r>
            <a:r>
              <a:rPr lang="en-US" sz="800" dirty="0" err="1">
                <a:solidFill>
                  <a:srgbClr val="032C60"/>
                </a:solidFill>
                <a:latin typeface="DM Sans" pitchFamily="2" charset="77"/>
              </a:rPr>
              <a:t>Autónomo</a:t>
            </a:r>
            <a:r>
              <a:rPr lang="en-US" sz="800" dirty="0">
                <a:solidFill>
                  <a:srgbClr val="032C60"/>
                </a:solidFill>
                <a:latin typeface="DM Sans" pitchFamily="2" charset="77"/>
              </a:rPr>
              <a:t> Servicio Español para la </a:t>
            </a:r>
            <a:r>
              <a:rPr lang="en-US" sz="800" dirty="0" err="1">
                <a:solidFill>
                  <a:srgbClr val="032C60"/>
                </a:solidFill>
                <a:latin typeface="DM Sans" pitchFamily="2" charset="77"/>
              </a:rPr>
              <a:t>Internacionalización</a:t>
            </a:r>
            <a:r>
              <a:rPr lang="en-US" sz="800" dirty="0">
                <a:solidFill>
                  <a:srgbClr val="032C60"/>
                </a:solidFill>
                <a:latin typeface="DM Sans" pitchFamily="2" charset="77"/>
              </a:rPr>
              <a:t> de la </a:t>
            </a:r>
            <a:r>
              <a:rPr lang="en-US" sz="800" dirty="0" err="1">
                <a:solidFill>
                  <a:srgbClr val="032C60"/>
                </a:solidFill>
                <a:latin typeface="DM Sans" pitchFamily="2" charset="77"/>
              </a:rPr>
              <a:t>Educación</a:t>
            </a:r>
            <a:r>
              <a:rPr lang="en-US" sz="800" dirty="0">
                <a:solidFill>
                  <a:srgbClr val="032C60"/>
                </a:solidFill>
                <a:latin typeface="DM Sans" pitchFamily="2" charset="77"/>
              </a:rPr>
              <a:t> (SEPIE). Neither the European Union nor SEPIE can be held responsible for them.</a:t>
            </a:r>
          </a:p>
        </p:txBody>
      </p:sp>
      <p:sp>
        <p:nvSpPr>
          <p:cNvPr id="10" name="TextBox 9">
            <a:extLst>
              <a:ext uri="{FF2B5EF4-FFF2-40B4-BE49-F238E27FC236}">
                <a16:creationId xmlns:a16="http://schemas.microsoft.com/office/drawing/2014/main" id="{D57A7A3F-9C29-FC86-0E9D-632A25309BF6}"/>
              </a:ext>
            </a:extLst>
          </p:cNvPr>
          <p:cNvSpPr txBox="1"/>
          <p:nvPr/>
        </p:nvSpPr>
        <p:spPr>
          <a:xfrm>
            <a:off x="5828232" y="144210"/>
            <a:ext cx="4572000" cy="215444"/>
          </a:xfrm>
          <a:prstGeom prst="rect">
            <a:avLst/>
          </a:prstGeom>
          <a:noFill/>
        </p:spPr>
        <p:txBody>
          <a:bodyPr wrap="square">
            <a:spAutoFit/>
          </a:bodyPr>
          <a:lstStyle/>
          <a:p>
            <a:r>
              <a:rPr lang="en-GB" sz="800" dirty="0">
                <a:solidFill>
                  <a:srgbClr val="032C60"/>
                </a:solidFill>
                <a:latin typeface="DM Sans" pitchFamily="2" charset="77"/>
              </a:rPr>
              <a:t>Project: 2025-1-ES01-KA220-VET-000351008 — VETINNOVATE</a:t>
            </a:r>
            <a:r>
              <a:rPr lang="en-US" sz="800" dirty="0">
                <a:solidFill>
                  <a:srgbClr val="032C60"/>
                </a:solidFill>
                <a:latin typeface="DM Sans" pitchFamily="2" charset="77"/>
              </a:rPr>
              <a:t> </a:t>
            </a:r>
          </a:p>
        </p:txBody>
      </p:sp>
    </p:spTree>
    <p:extLst>
      <p:ext uri="{BB962C8B-B14F-4D97-AF65-F5344CB8AC3E}">
        <p14:creationId xmlns:p14="http://schemas.microsoft.com/office/powerpoint/2010/main" val="1370052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5" name="Text 1"/>
          <p:cNvSpPr/>
          <p:nvPr/>
        </p:nvSpPr>
        <p:spPr>
          <a:xfrm>
            <a:off x="1005840" y="274320"/>
            <a:ext cx="7132320" cy="411480"/>
          </a:xfrm>
          <a:prstGeom prst="rect">
            <a:avLst/>
          </a:prstGeom>
          <a:noFill/>
          <a:ln/>
        </p:spPr>
        <p:txBody>
          <a:bodyPr wrap="square" lIns="0" tIns="0" rIns="0" bIns="0" rtlCol="0" anchor="ctr"/>
          <a:lstStyle/>
          <a:p>
            <a:pPr marL="0" indent="0">
              <a:buNone/>
            </a:pPr>
            <a:r>
              <a:rPr lang="en-US" sz="2200" b="1" dirty="0">
                <a:solidFill>
                  <a:srgbClr val="0E2841"/>
                </a:solidFill>
                <a:latin typeface="Calibri" pitchFamily="34" charset="0"/>
                <a:ea typeface="Calibri" pitchFamily="34" charset="-122"/>
                <a:cs typeface="Calibri" pitchFamily="34" charset="-120"/>
              </a:rPr>
              <a:t>What is Pillar 1?</a:t>
            </a:r>
            <a:endParaRPr lang="en-US" sz="2200" dirty="0"/>
          </a:p>
        </p:txBody>
      </p:sp>
      <p:sp>
        <p:nvSpPr>
          <p:cNvPr id="6" name="Shape 2"/>
          <p:cNvSpPr/>
          <p:nvPr/>
        </p:nvSpPr>
        <p:spPr>
          <a:xfrm>
            <a:off x="274320" y="1005840"/>
            <a:ext cx="4846320" cy="3657600"/>
          </a:xfrm>
          <a:prstGeom prst="rect">
            <a:avLst/>
          </a:prstGeom>
          <a:solidFill>
            <a:srgbClr val="FFFFFF">
              <a:alpha val="90000"/>
            </a:srgbClr>
          </a:solidFill>
          <a:ln w="12700">
            <a:solidFill>
              <a:srgbClr val="DDEEEE"/>
            </a:solidFill>
            <a:prstDash val="solid"/>
          </a:ln>
        </p:spPr>
        <p:txBody>
          <a:bodyPr/>
          <a:lstStyle/>
          <a:p>
            <a:endParaRPr lang="en-US"/>
          </a:p>
        </p:txBody>
      </p:sp>
      <p:sp>
        <p:nvSpPr>
          <p:cNvPr id="7" name="Text 3"/>
          <p:cNvSpPr/>
          <p:nvPr/>
        </p:nvSpPr>
        <p:spPr>
          <a:xfrm>
            <a:off x="411480" y="1097280"/>
            <a:ext cx="4572000" cy="3474720"/>
          </a:xfrm>
          <a:prstGeom prst="rect">
            <a:avLst/>
          </a:prstGeom>
          <a:noFill/>
          <a:ln/>
        </p:spPr>
        <p:txBody>
          <a:bodyPr wrap="square" lIns="127000" tIns="127000" rIns="127000" bIns="127000" rtlCol="0" anchor="t"/>
          <a:lstStyle/>
          <a:p>
            <a:pPr marL="0" indent="0">
              <a:buNone/>
            </a:pPr>
            <a:r>
              <a:rPr lang="en-US" sz="1500" b="1" dirty="0">
                <a:solidFill>
                  <a:srgbClr val="1C5F6B"/>
                </a:solidFill>
              </a:rPr>
              <a:t>Core Focus</a:t>
            </a:r>
            <a:endParaRPr lang="en-US" sz="1500" dirty="0"/>
          </a:p>
          <a:p>
            <a:pPr marL="0" indent="0">
              <a:buNone/>
            </a:pPr>
            <a:r>
              <a:rPr lang="en-US" sz="1300" dirty="0">
                <a:solidFill>
                  <a:srgbClr val="555555"/>
                </a:solidFill>
              </a:rPr>
              <a:t>Systematic integration of digital assistive technologies to create safe, supportive and personalised learning environments.</a:t>
            </a:r>
            <a:endParaRPr lang="en-US" sz="1500" dirty="0"/>
          </a:p>
          <a:p>
            <a:pPr marL="0" indent="0">
              <a:buNone/>
            </a:pPr>
            <a:r>
              <a:rPr lang="en-US" sz="800" dirty="0">
                <a:solidFill>
                  <a:srgbClr val="000000"/>
                </a:solidFill>
              </a:rPr>
              <a:t>
</a:t>
            </a:r>
            <a:endParaRPr lang="en-US" sz="1500" dirty="0"/>
          </a:p>
          <a:p>
            <a:pPr marL="0" indent="0">
              <a:buNone/>
            </a:pPr>
            <a:r>
              <a:rPr lang="en-US" sz="1500" b="1" dirty="0">
                <a:solidFill>
                  <a:srgbClr val="1C5F6B"/>
                </a:solidFill>
              </a:rPr>
              <a:t>Who benefits?</a:t>
            </a:r>
            <a:endParaRPr lang="en-US" sz="1500" dirty="0"/>
          </a:p>
          <a:p>
            <a:pPr marL="0" indent="0">
              <a:buNone/>
            </a:pPr>
            <a:r>
              <a:rPr lang="en-US" sz="1300" dirty="0">
                <a:solidFill>
                  <a:srgbClr val="555555"/>
                </a:solidFill>
              </a:rPr>
              <a:t>Learners with physical disabilities, sensory impairments, and neurodivergent conditions – including dyslexia, autism, ADHD and dyscalculia.</a:t>
            </a:r>
            <a:endParaRPr lang="en-US" sz="1500" dirty="0"/>
          </a:p>
          <a:p>
            <a:pPr marL="0" indent="0">
              <a:buNone/>
            </a:pPr>
            <a:r>
              <a:rPr lang="en-US" sz="800" dirty="0">
                <a:solidFill>
                  <a:srgbClr val="000000"/>
                </a:solidFill>
              </a:rPr>
              <a:t>
</a:t>
            </a:r>
            <a:endParaRPr lang="en-US" sz="1500" dirty="0"/>
          </a:p>
          <a:p>
            <a:pPr marL="0" indent="0">
              <a:buNone/>
            </a:pPr>
            <a:r>
              <a:rPr lang="en-US" sz="1500" b="1" dirty="0">
                <a:solidFill>
                  <a:srgbClr val="1C5F6B"/>
                </a:solidFill>
              </a:rPr>
              <a:t>Key Premise</a:t>
            </a:r>
            <a:endParaRPr lang="en-US" sz="1500" dirty="0"/>
          </a:p>
          <a:p>
            <a:pPr marL="0" indent="0">
              <a:buNone/>
            </a:pPr>
            <a:r>
              <a:rPr lang="en-US" sz="1300" dirty="0">
                <a:solidFill>
                  <a:srgbClr val="555555"/>
                </a:solidFill>
              </a:rPr>
              <a:t>Inclusion is not charity – it is a matter of educational quality that strengthens ALL learners.</a:t>
            </a:r>
            <a:endParaRPr lang="en-US" sz="1500" dirty="0"/>
          </a:p>
        </p:txBody>
      </p:sp>
      <p:sp>
        <p:nvSpPr>
          <p:cNvPr id="8" name="Shape 4"/>
          <p:cNvSpPr/>
          <p:nvPr/>
        </p:nvSpPr>
        <p:spPr>
          <a:xfrm>
            <a:off x="5486400" y="1005840"/>
            <a:ext cx="3200400" cy="1097280"/>
          </a:xfrm>
          <a:prstGeom prst="rect">
            <a:avLst/>
          </a:prstGeom>
          <a:solidFill>
            <a:srgbClr val="028090"/>
          </a:solidFill>
          <a:ln w="12700">
            <a:solidFill>
              <a:srgbClr val="028090"/>
            </a:solidFill>
            <a:prstDash val="solid"/>
          </a:ln>
        </p:spPr>
        <p:txBody>
          <a:bodyPr/>
          <a:lstStyle/>
          <a:p>
            <a:endParaRPr lang="en-US"/>
          </a:p>
        </p:txBody>
      </p:sp>
      <p:sp>
        <p:nvSpPr>
          <p:cNvPr id="9" name="Text 5"/>
          <p:cNvSpPr/>
          <p:nvPr/>
        </p:nvSpPr>
        <p:spPr>
          <a:xfrm>
            <a:off x="5577840" y="1051560"/>
            <a:ext cx="914400" cy="1005840"/>
          </a:xfrm>
          <a:prstGeom prst="rect">
            <a:avLst/>
          </a:prstGeom>
          <a:noFill/>
          <a:ln/>
        </p:spPr>
        <p:txBody>
          <a:bodyPr wrap="square" rtlCol="0" anchor="ctr"/>
          <a:lstStyle/>
          <a:p>
            <a:pPr marL="0" indent="0" algn="ctr">
              <a:buNone/>
            </a:pPr>
            <a:r>
              <a:rPr lang="en-US" sz="4400" b="1" dirty="0">
                <a:solidFill>
                  <a:srgbClr val="FFFFFF"/>
                </a:solidFill>
                <a:latin typeface="Calibri" pitchFamily="34" charset="0"/>
                <a:ea typeface="Calibri" pitchFamily="34" charset="-122"/>
                <a:cs typeface="Calibri" pitchFamily="34" charset="-120"/>
              </a:rPr>
              <a:t>5</a:t>
            </a:r>
            <a:endParaRPr lang="en-US" sz="4400" dirty="0"/>
          </a:p>
        </p:txBody>
      </p:sp>
      <p:sp>
        <p:nvSpPr>
          <p:cNvPr id="10" name="Text 6"/>
          <p:cNvSpPr/>
          <p:nvPr/>
        </p:nvSpPr>
        <p:spPr>
          <a:xfrm>
            <a:off x="6492240" y="1188720"/>
            <a:ext cx="2103120" cy="82296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Strategic</a:t>
            </a:r>
            <a:endParaRPr lang="en-US" sz="1400" dirty="0"/>
          </a:p>
          <a:p>
            <a:pPr marL="0" indent="0">
              <a:buNone/>
            </a:pPr>
            <a:r>
              <a:rPr lang="en-US" sz="1400" dirty="0">
                <a:solidFill>
                  <a:srgbClr val="FFFFFF"/>
                </a:solidFill>
                <a:latin typeface="Calibri" pitchFamily="34" charset="0"/>
                <a:ea typeface="Calibri" pitchFamily="34" charset="-122"/>
                <a:cs typeface="Calibri" pitchFamily="34" charset="-120"/>
              </a:rPr>
              <a:t>Dimensions</a:t>
            </a:r>
            <a:endParaRPr lang="en-US" sz="1400" dirty="0"/>
          </a:p>
        </p:txBody>
      </p:sp>
      <p:sp>
        <p:nvSpPr>
          <p:cNvPr id="11" name="Shape 7"/>
          <p:cNvSpPr/>
          <p:nvPr/>
        </p:nvSpPr>
        <p:spPr>
          <a:xfrm>
            <a:off x="5486400" y="2240280"/>
            <a:ext cx="3200400" cy="1097280"/>
          </a:xfrm>
          <a:prstGeom prst="rect">
            <a:avLst/>
          </a:prstGeom>
          <a:solidFill>
            <a:srgbClr val="5C9E31"/>
          </a:solidFill>
          <a:ln w="12700">
            <a:solidFill>
              <a:srgbClr val="5C9E31"/>
            </a:solidFill>
            <a:prstDash val="solid"/>
          </a:ln>
        </p:spPr>
        <p:txBody>
          <a:bodyPr/>
          <a:lstStyle/>
          <a:p>
            <a:endParaRPr lang="en-US"/>
          </a:p>
        </p:txBody>
      </p:sp>
      <p:sp>
        <p:nvSpPr>
          <p:cNvPr id="12" name="Text 8"/>
          <p:cNvSpPr/>
          <p:nvPr/>
        </p:nvSpPr>
        <p:spPr>
          <a:xfrm>
            <a:off x="5577840" y="2286000"/>
            <a:ext cx="914400" cy="1005840"/>
          </a:xfrm>
          <a:prstGeom prst="rect">
            <a:avLst/>
          </a:prstGeom>
          <a:noFill/>
          <a:ln/>
        </p:spPr>
        <p:txBody>
          <a:bodyPr wrap="square" rtlCol="0" anchor="ctr"/>
          <a:lstStyle/>
          <a:p>
            <a:pPr marL="0" indent="0" algn="ctr">
              <a:buNone/>
            </a:pPr>
            <a:r>
              <a:rPr lang="en-US" sz="4400" b="1" dirty="0">
                <a:solidFill>
                  <a:srgbClr val="FFFFFF"/>
                </a:solidFill>
                <a:latin typeface="Calibri" pitchFamily="34" charset="0"/>
                <a:ea typeface="Calibri" pitchFamily="34" charset="-122"/>
                <a:cs typeface="Calibri" pitchFamily="34" charset="-120"/>
              </a:rPr>
              <a:t>10</a:t>
            </a:r>
            <a:endParaRPr lang="en-US" sz="4400" dirty="0"/>
          </a:p>
        </p:txBody>
      </p:sp>
      <p:sp>
        <p:nvSpPr>
          <p:cNvPr id="13" name="Text 9"/>
          <p:cNvSpPr/>
          <p:nvPr/>
        </p:nvSpPr>
        <p:spPr>
          <a:xfrm>
            <a:off x="6492240" y="2423160"/>
            <a:ext cx="2103120" cy="82296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KPIs to</a:t>
            </a:r>
            <a:endParaRPr lang="en-US" sz="1400" dirty="0"/>
          </a:p>
          <a:p>
            <a:pPr marL="0" indent="0">
              <a:buNone/>
            </a:pPr>
            <a:r>
              <a:rPr lang="en-US" sz="1400" dirty="0">
                <a:solidFill>
                  <a:srgbClr val="FFFFFF"/>
                </a:solidFill>
                <a:latin typeface="Calibri" pitchFamily="34" charset="0"/>
                <a:ea typeface="Calibri" pitchFamily="34" charset="-122"/>
                <a:cs typeface="Calibri" pitchFamily="34" charset="-120"/>
              </a:rPr>
              <a:t>Measure Progress</a:t>
            </a:r>
            <a:endParaRPr lang="en-US" sz="1400" dirty="0"/>
          </a:p>
        </p:txBody>
      </p:sp>
      <p:sp>
        <p:nvSpPr>
          <p:cNvPr id="14" name="Shape 10"/>
          <p:cNvSpPr/>
          <p:nvPr/>
        </p:nvSpPr>
        <p:spPr>
          <a:xfrm>
            <a:off x="5486400" y="3474720"/>
            <a:ext cx="3200400" cy="1097280"/>
          </a:xfrm>
          <a:prstGeom prst="rect">
            <a:avLst/>
          </a:prstGeom>
          <a:solidFill>
            <a:srgbClr val="E07B39"/>
          </a:solidFill>
          <a:ln w="12700">
            <a:solidFill>
              <a:srgbClr val="E07B39"/>
            </a:solidFill>
            <a:prstDash val="solid"/>
          </a:ln>
        </p:spPr>
        <p:txBody>
          <a:bodyPr/>
          <a:lstStyle/>
          <a:p>
            <a:endParaRPr lang="en-US"/>
          </a:p>
        </p:txBody>
      </p:sp>
      <p:sp>
        <p:nvSpPr>
          <p:cNvPr id="15" name="Text 11"/>
          <p:cNvSpPr/>
          <p:nvPr/>
        </p:nvSpPr>
        <p:spPr>
          <a:xfrm>
            <a:off x="5577840" y="3520440"/>
            <a:ext cx="914400" cy="1005840"/>
          </a:xfrm>
          <a:prstGeom prst="rect">
            <a:avLst/>
          </a:prstGeom>
          <a:noFill/>
          <a:ln/>
        </p:spPr>
        <p:txBody>
          <a:bodyPr wrap="square" rtlCol="0" anchor="ctr"/>
          <a:lstStyle/>
          <a:p>
            <a:pPr marL="0" indent="0" algn="ctr">
              <a:buNone/>
            </a:pPr>
            <a:r>
              <a:rPr lang="en-US" sz="4400" b="1" dirty="0">
                <a:solidFill>
                  <a:srgbClr val="FFFFFF"/>
                </a:solidFill>
                <a:latin typeface="Calibri" pitchFamily="34" charset="0"/>
                <a:ea typeface="Calibri" pitchFamily="34" charset="-122"/>
                <a:cs typeface="Calibri" pitchFamily="34" charset="-120"/>
              </a:rPr>
              <a:t>6</a:t>
            </a:r>
            <a:endParaRPr lang="en-US" sz="4400" dirty="0"/>
          </a:p>
        </p:txBody>
      </p:sp>
      <p:sp>
        <p:nvSpPr>
          <p:cNvPr id="16" name="Text 12"/>
          <p:cNvSpPr/>
          <p:nvPr/>
        </p:nvSpPr>
        <p:spPr>
          <a:xfrm>
            <a:off x="6492240" y="3657600"/>
            <a:ext cx="2103120" cy="82296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Steps in</a:t>
            </a:r>
            <a:endParaRPr lang="en-US" sz="1400" dirty="0"/>
          </a:p>
          <a:p>
            <a:pPr marL="0" indent="0">
              <a:buNone/>
            </a:pPr>
            <a:r>
              <a:rPr lang="en-US" sz="1400" dirty="0">
                <a:solidFill>
                  <a:srgbClr val="FFFFFF"/>
                </a:solidFill>
                <a:latin typeface="Calibri" pitchFamily="34" charset="0"/>
                <a:ea typeface="Calibri" pitchFamily="34" charset="-122"/>
                <a:cs typeface="Calibri" pitchFamily="34" charset="-120"/>
              </a:rPr>
              <a:t>Self-Assessment</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5" name="Text 1"/>
          <p:cNvSpPr/>
          <p:nvPr/>
        </p:nvSpPr>
        <p:spPr>
          <a:xfrm>
            <a:off x="1005840" y="274320"/>
            <a:ext cx="7132320" cy="411480"/>
          </a:xfrm>
          <a:prstGeom prst="rect">
            <a:avLst/>
          </a:prstGeom>
          <a:noFill/>
          <a:ln/>
        </p:spPr>
        <p:txBody>
          <a:bodyPr wrap="square" lIns="0" tIns="0" rIns="0" bIns="0" rtlCol="0" anchor="ctr"/>
          <a:lstStyle/>
          <a:p>
            <a:pPr marL="0" indent="0">
              <a:buNone/>
            </a:pPr>
            <a:r>
              <a:rPr lang="en-US" sz="2200" b="1" dirty="0">
                <a:solidFill>
                  <a:srgbClr val="0E2841"/>
                </a:solidFill>
                <a:latin typeface="Calibri" pitchFamily="34" charset="0"/>
                <a:ea typeface="Calibri" pitchFamily="34" charset="-122"/>
                <a:cs typeface="Calibri" pitchFamily="34" charset="-120"/>
              </a:rPr>
              <a:t>The 5 Strategic Dimensions of Inclusive Technology</a:t>
            </a:r>
            <a:endParaRPr lang="en-US" sz="22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274320" y="960120"/>
          <a:ext cx="8595360" cy="3675888"/>
        </p:xfrm>
        <a:graphic>
          <a:graphicData uri="http://schemas.openxmlformats.org/drawingml/2006/table">
            <a:tbl>
              <a:tblPr/>
              <a:tblGrid>
                <a:gridCol w="219456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200400">
                  <a:extLst>
                    <a:ext uri="{9D8B030D-6E8A-4147-A177-3AD203B41FA5}">
                      <a16:colId xmlns:a16="http://schemas.microsoft.com/office/drawing/2014/main" val="20002"/>
                    </a:ext>
                  </a:extLst>
                </a:gridCol>
              </a:tblGrid>
              <a:tr h="384048">
                <a:tc>
                  <a:txBody>
                    <a:bodyPr/>
                    <a:lstStyle/>
                    <a:p>
                      <a:pPr marL="0" indent="0">
                        <a:buNone/>
                      </a:pPr>
                      <a:r>
                        <a:rPr lang="en-US" sz="1200" b="1" dirty="0">
                          <a:solidFill>
                            <a:srgbClr val="FFFFFF"/>
                          </a:solidFill>
                        </a:rPr>
                        <a:t>Dimension</a:t>
                      </a:r>
                      <a:endParaRPr lang="en-US" sz="12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1C5F6B"/>
                    </a:solidFill>
                  </a:tcPr>
                </a:tc>
                <a:tc>
                  <a:txBody>
                    <a:bodyPr/>
                    <a:lstStyle/>
                    <a:p>
                      <a:pPr marL="0" indent="0">
                        <a:buNone/>
                      </a:pPr>
                      <a:r>
                        <a:rPr lang="en-US" sz="1200" b="1" dirty="0">
                          <a:solidFill>
                            <a:srgbClr val="FFFFFF"/>
                          </a:solidFill>
                        </a:rPr>
                        <a:t>Core Description</a:t>
                      </a:r>
                      <a:endParaRPr lang="en-US" sz="12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1C5F6B"/>
                    </a:solidFill>
                  </a:tcPr>
                </a:tc>
                <a:tc>
                  <a:txBody>
                    <a:bodyPr/>
                    <a:lstStyle/>
                    <a:p>
                      <a:pPr marL="0" indent="0">
                        <a:buNone/>
                      </a:pPr>
                      <a:r>
                        <a:rPr lang="en-US" sz="1200" b="1" dirty="0">
                          <a:solidFill>
                            <a:srgbClr val="FFFFFF"/>
                          </a:solidFill>
                        </a:rPr>
                        <a:t>VET Example</a:t>
                      </a:r>
                      <a:endParaRPr lang="en-US" sz="12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1C5F6B"/>
                    </a:solidFill>
                  </a:tcPr>
                </a:tc>
                <a:extLst>
                  <a:ext uri="{0D108BD9-81ED-4DB2-BD59-A6C34878D82A}">
                    <a16:rowId xmlns:a16="http://schemas.microsoft.com/office/drawing/2014/main" val="10000"/>
                  </a:ext>
                </a:extLst>
              </a:tr>
              <a:tr h="658368">
                <a:tc>
                  <a:txBody>
                    <a:bodyPr/>
                    <a:lstStyle/>
                    <a:p>
                      <a:pPr marL="0" indent="0">
                        <a:buNone/>
                      </a:pPr>
                      <a:r>
                        <a:rPr lang="en-US" sz="1100" b="1" dirty="0">
                          <a:solidFill>
                            <a:srgbClr val="FFFFFF"/>
                          </a:solidFill>
                        </a:rPr>
                        <a:t>1.  Accessibility by Design</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028090"/>
                    </a:solidFill>
                  </a:tcPr>
                </a:tc>
                <a:tc>
                  <a:txBody>
                    <a:bodyPr/>
                    <a:lstStyle/>
                    <a:p>
                      <a:pPr marL="0" indent="0">
                        <a:buNone/>
                      </a:pPr>
                      <a:r>
                        <a:rPr lang="en-US" sz="1100" dirty="0">
                          <a:solidFill>
                            <a:srgbClr val="0E2841"/>
                          </a:solidFill>
                        </a:rPr>
                        <a:t>Building accessibility into all platforms from the outset (UDL / WCAG 2.1)</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marL="0" indent="0">
                        <a:buNone/>
                      </a:pPr>
                      <a:r>
                        <a:rPr lang="en-US" sz="1100" dirty="0">
                          <a:solidFill>
                            <a:srgbClr val="0E2841"/>
                          </a:solidFill>
                        </a:rPr>
                        <a:t>Screen reader-compatible LMS, captioned video content</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1"/>
                  </a:ext>
                </a:extLst>
              </a:tr>
              <a:tr h="658368">
                <a:tc>
                  <a:txBody>
                    <a:bodyPr/>
                    <a:lstStyle/>
                    <a:p>
                      <a:pPr marL="0" indent="0">
                        <a:buNone/>
                      </a:pPr>
                      <a:r>
                        <a:rPr lang="en-US" sz="1100" b="1" dirty="0">
                          <a:solidFill>
                            <a:srgbClr val="FFFFFF"/>
                          </a:solidFill>
                        </a:rPr>
                        <a:t>2.  Assistive Devices &amp; Tools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3D8A8F"/>
                    </a:solidFill>
                  </a:tcPr>
                </a:tc>
                <a:tc>
                  <a:txBody>
                    <a:bodyPr/>
                    <a:lstStyle/>
                    <a:p>
                      <a:pPr marL="0" indent="0">
                        <a:buNone/>
                      </a:pPr>
                      <a:r>
                        <a:rPr lang="en-US" sz="1100" dirty="0">
                          <a:solidFill>
                            <a:srgbClr val="0E2841"/>
                          </a:solidFill>
                        </a:rPr>
                        <a:t>Specialised hardware and software for diverse learner needs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marL="0" indent="0">
                        <a:buNone/>
                      </a:pPr>
                      <a:r>
                        <a:rPr lang="en-US" sz="1100" dirty="0">
                          <a:solidFill>
                            <a:srgbClr val="0E2841"/>
                          </a:solidFill>
                        </a:rPr>
                        <a:t>Speech-to-text, AR guidance, adaptive keyboards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2"/>
                  </a:ext>
                </a:extLst>
              </a:tr>
              <a:tr h="658368">
                <a:tc>
                  <a:txBody>
                    <a:bodyPr/>
                    <a:lstStyle/>
                    <a:p>
                      <a:pPr marL="0" indent="0">
                        <a:buNone/>
                      </a:pPr>
                      <a:r>
                        <a:rPr lang="en-US" sz="1100" b="1" dirty="0">
                          <a:solidFill>
                            <a:srgbClr val="FFFFFF"/>
                          </a:solidFill>
                        </a:rPr>
                        <a:t>3.  Inclusive Learning Environments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5C9E31"/>
                    </a:solidFill>
                  </a:tcPr>
                </a:tc>
                <a:tc>
                  <a:txBody>
                    <a:bodyPr/>
                    <a:lstStyle/>
                    <a:p>
                      <a:pPr marL="0" indent="0">
                        <a:buNone/>
                      </a:pPr>
                      <a:r>
                        <a:rPr lang="en-US" sz="1100" dirty="0">
                          <a:solidFill>
                            <a:srgbClr val="0E2841"/>
                          </a:solidFill>
                        </a:rPr>
                        <a:t>Virtual and physical spaces adapted for all abilities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marL="0" indent="0">
                        <a:buNone/>
                      </a:pPr>
                      <a:r>
                        <a:rPr lang="en-US" sz="1100" dirty="0">
                          <a:solidFill>
                            <a:srgbClr val="0E2841"/>
                          </a:solidFill>
                        </a:rPr>
                        <a:t>VR simulators with accessibility modes, sensory-friendly spaces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3"/>
                  </a:ext>
                </a:extLst>
              </a:tr>
              <a:tr h="658368">
                <a:tc>
                  <a:txBody>
                    <a:bodyPr/>
                    <a:lstStyle/>
                    <a:p>
                      <a:pPr marL="0" indent="0">
                        <a:buNone/>
                      </a:pPr>
                      <a:r>
                        <a:rPr lang="en-US" sz="1100" b="1" dirty="0">
                          <a:solidFill>
                            <a:srgbClr val="FFFFFF"/>
                          </a:solidFill>
                        </a:rPr>
                        <a:t>4.  Safe Work-Based Learning</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E07B39"/>
                    </a:solidFill>
                  </a:tcPr>
                </a:tc>
                <a:tc>
                  <a:txBody>
                    <a:bodyPr/>
                    <a:lstStyle/>
                    <a:p>
                      <a:pPr marL="0" indent="0">
                        <a:buNone/>
                      </a:pPr>
                      <a:r>
                        <a:rPr lang="en-US" sz="1100" dirty="0">
                          <a:solidFill>
                            <a:srgbClr val="0E2841"/>
                          </a:solidFill>
                        </a:rPr>
                        <a:t>Inclusive employer partnerships and digital safety monitoring</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marL="0" indent="0">
                        <a:buNone/>
                      </a:pPr>
                      <a:r>
                        <a:rPr lang="en-US" sz="1100" dirty="0">
                          <a:solidFill>
                            <a:srgbClr val="0E2841"/>
                          </a:solidFill>
                        </a:rPr>
                        <a:t>Digital logbooks, remote check-in, IoT wearables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4"/>
                  </a:ext>
                </a:extLst>
              </a:tr>
              <a:tr h="658368">
                <a:tc>
                  <a:txBody>
                    <a:bodyPr/>
                    <a:lstStyle/>
                    <a:p>
                      <a:pPr marL="0" indent="0">
                        <a:buNone/>
                      </a:pPr>
                      <a:r>
                        <a:rPr lang="en-US" sz="1100" b="1" dirty="0">
                          <a:solidFill>
                            <a:srgbClr val="FFFFFF"/>
                          </a:solidFill>
                        </a:rPr>
                        <a:t>5.  Learner Empowerment</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7B5EA7"/>
                    </a:solidFill>
                  </a:tcPr>
                </a:tc>
                <a:tc>
                  <a:txBody>
                    <a:bodyPr/>
                    <a:lstStyle/>
                    <a:p>
                      <a:pPr marL="0" indent="0">
                        <a:buNone/>
                      </a:pPr>
                      <a:r>
                        <a:rPr lang="en-US" sz="1100" dirty="0">
                          <a:solidFill>
                            <a:srgbClr val="0E2841"/>
                          </a:solidFill>
                        </a:rPr>
                        <a:t>Building learner autonomy and confidence via personalised tools</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marL="0" indent="0">
                        <a:buNone/>
                      </a:pPr>
                      <a:r>
                        <a:rPr lang="en-US" sz="1100" dirty="0">
                          <a:solidFill>
                            <a:srgbClr val="0E2841"/>
                          </a:solidFill>
                        </a:rPr>
                        <a:t>Individual digital learning plans, self-paced e-learning</a:t>
                      </a:r>
                      <a:endParaRPr lang="en-US" sz="1100" dirty="0"/>
                    </a:p>
                  </a:txBody>
                  <a:tcP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4" name="Shape 0"/>
          <p:cNvSpPr/>
          <p:nvPr/>
        </p:nvSpPr>
        <p:spPr>
          <a:xfrm>
            <a:off x="0" y="0"/>
            <a:ext cx="8229600" cy="914400"/>
          </a:xfrm>
          <a:prstGeom prst="rect">
            <a:avLst/>
          </a:prstGeom>
          <a:solidFill>
            <a:srgbClr val="028090"/>
          </a:solidFill>
          <a:ln w="12700">
            <a:solidFill>
              <a:srgbClr val="028090"/>
            </a:solidFill>
            <a:prstDash val="solid"/>
          </a:ln>
        </p:spPr>
        <p:txBody>
          <a:bodyPr/>
          <a:lstStyle/>
          <a:p>
            <a:endParaRPr lang="en-US"/>
          </a:p>
        </p:txBody>
      </p:sp>
      <p:sp>
        <p:nvSpPr>
          <p:cNvPr id="5" name="Text 1"/>
          <p:cNvSpPr/>
          <p:nvPr/>
        </p:nvSpPr>
        <p:spPr>
          <a:xfrm>
            <a:off x="365760" y="182880"/>
            <a:ext cx="8229600" cy="54864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Dimension 1  ·  Accessibility by Design</a:t>
            </a:r>
            <a:endParaRPr lang="en-US" sz="2200" dirty="0"/>
          </a:p>
        </p:txBody>
      </p:sp>
      <p:sp>
        <p:nvSpPr>
          <p:cNvPr id="6" name="Shape 2"/>
          <p:cNvSpPr/>
          <p:nvPr/>
        </p:nvSpPr>
        <p:spPr>
          <a:xfrm>
            <a:off x="182880" y="1005840"/>
            <a:ext cx="4206240" cy="1828800"/>
          </a:xfrm>
          <a:prstGeom prst="rect">
            <a:avLst/>
          </a:prstGeom>
          <a:solidFill>
            <a:srgbClr val="FFFFFF"/>
          </a:solidFill>
          <a:ln w="25400">
            <a:solidFill>
              <a:srgbClr val="028090"/>
            </a:solidFill>
            <a:prstDash val="solid"/>
          </a:ln>
        </p:spPr>
        <p:txBody>
          <a:bodyPr/>
          <a:lstStyle/>
          <a:p>
            <a:endParaRPr lang="en-US"/>
          </a:p>
        </p:txBody>
      </p:sp>
      <p:sp>
        <p:nvSpPr>
          <p:cNvPr id="7" name="Shape 3"/>
          <p:cNvSpPr/>
          <p:nvPr/>
        </p:nvSpPr>
        <p:spPr>
          <a:xfrm>
            <a:off x="182880" y="1005840"/>
            <a:ext cx="164592" cy="1828800"/>
          </a:xfrm>
          <a:prstGeom prst="rect">
            <a:avLst/>
          </a:prstGeom>
          <a:solidFill>
            <a:srgbClr val="028090"/>
          </a:solidFill>
          <a:ln w="12700">
            <a:solidFill>
              <a:srgbClr val="028090"/>
            </a:solidFill>
            <a:prstDash val="solid"/>
          </a:ln>
        </p:spPr>
        <p:txBody>
          <a:bodyPr/>
          <a:lstStyle/>
          <a:p>
            <a:endParaRPr lang="en-US"/>
          </a:p>
        </p:txBody>
      </p:sp>
      <p:sp>
        <p:nvSpPr>
          <p:cNvPr id="8" name="Text 4"/>
          <p:cNvSpPr/>
          <p:nvPr/>
        </p:nvSpPr>
        <p:spPr>
          <a:xfrm>
            <a:off x="438912" y="1097280"/>
            <a:ext cx="3840480" cy="365760"/>
          </a:xfrm>
          <a:prstGeom prst="rect">
            <a:avLst/>
          </a:prstGeom>
          <a:noFill/>
          <a:ln/>
        </p:spPr>
        <p:txBody>
          <a:bodyPr wrap="square" lIns="0" tIns="0" rIns="0" bIns="0" rtlCol="0" anchor="ctr"/>
          <a:lstStyle/>
          <a:p>
            <a:pPr marL="0" indent="0">
              <a:buNone/>
            </a:pPr>
            <a:r>
              <a:rPr lang="en-US" sz="1400" b="1" dirty="0">
                <a:solidFill>
                  <a:srgbClr val="028090"/>
                </a:solidFill>
                <a:latin typeface="Calibri" pitchFamily="34" charset="0"/>
                <a:ea typeface="Calibri" pitchFamily="34" charset="-122"/>
                <a:cs typeface="Calibri" pitchFamily="34" charset="-120"/>
              </a:rPr>
              <a:t>Universal Design (UDL)</a:t>
            </a:r>
            <a:endParaRPr lang="en-US" sz="1400" dirty="0"/>
          </a:p>
        </p:txBody>
      </p:sp>
      <p:sp>
        <p:nvSpPr>
          <p:cNvPr id="9" name="Text 5"/>
          <p:cNvSpPr/>
          <p:nvPr/>
        </p:nvSpPr>
        <p:spPr>
          <a:xfrm>
            <a:off x="438912" y="1508760"/>
            <a:ext cx="3840480" cy="1234440"/>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Platforms built from the start for all learners. Multiple means of representation, engagement, and expression.</a:t>
            </a:r>
            <a:endParaRPr lang="en-US" sz="1200" dirty="0"/>
          </a:p>
        </p:txBody>
      </p:sp>
      <p:sp>
        <p:nvSpPr>
          <p:cNvPr id="10" name="Shape 6"/>
          <p:cNvSpPr/>
          <p:nvPr/>
        </p:nvSpPr>
        <p:spPr>
          <a:xfrm>
            <a:off x="4663440" y="1005840"/>
            <a:ext cx="4206240" cy="1828800"/>
          </a:xfrm>
          <a:prstGeom prst="rect">
            <a:avLst/>
          </a:prstGeom>
          <a:solidFill>
            <a:srgbClr val="FFFFFF"/>
          </a:solidFill>
          <a:ln w="25400">
            <a:solidFill>
              <a:srgbClr val="3D8A8F"/>
            </a:solidFill>
            <a:prstDash val="solid"/>
          </a:ln>
        </p:spPr>
        <p:txBody>
          <a:bodyPr/>
          <a:lstStyle/>
          <a:p>
            <a:endParaRPr lang="en-US"/>
          </a:p>
        </p:txBody>
      </p:sp>
      <p:sp>
        <p:nvSpPr>
          <p:cNvPr id="11" name="Shape 7"/>
          <p:cNvSpPr/>
          <p:nvPr/>
        </p:nvSpPr>
        <p:spPr>
          <a:xfrm>
            <a:off x="4663440" y="1005840"/>
            <a:ext cx="164592" cy="1828800"/>
          </a:xfrm>
          <a:prstGeom prst="rect">
            <a:avLst/>
          </a:prstGeom>
          <a:solidFill>
            <a:srgbClr val="3D8A8F"/>
          </a:solidFill>
          <a:ln w="12700">
            <a:solidFill>
              <a:srgbClr val="3D8A8F"/>
            </a:solidFill>
            <a:prstDash val="solid"/>
          </a:ln>
        </p:spPr>
        <p:txBody>
          <a:bodyPr/>
          <a:lstStyle/>
          <a:p>
            <a:endParaRPr lang="en-US"/>
          </a:p>
        </p:txBody>
      </p:sp>
      <p:sp>
        <p:nvSpPr>
          <p:cNvPr id="12" name="Text 8"/>
          <p:cNvSpPr/>
          <p:nvPr/>
        </p:nvSpPr>
        <p:spPr>
          <a:xfrm>
            <a:off x="4919472" y="1097280"/>
            <a:ext cx="3840480" cy="365760"/>
          </a:xfrm>
          <a:prstGeom prst="rect">
            <a:avLst/>
          </a:prstGeom>
          <a:noFill/>
          <a:ln/>
        </p:spPr>
        <p:txBody>
          <a:bodyPr wrap="square" lIns="0" tIns="0" rIns="0" bIns="0" rtlCol="0" anchor="ctr"/>
          <a:lstStyle/>
          <a:p>
            <a:pPr marL="0" indent="0">
              <a:buNone/>
            </a:pPr>
            <a:r>
              <a:rPr lang="en-US" sz="1400" b="1" dirty="0">
                <a:solidFill>
                  <a:srgbClr val="3D8A8F"/>
                </a:solidFill>
                <a:latin typeface="Calibri" pitchFamily="34" charset="0"/>
                <a:ea typeface="Calibri" pitchFamily="34" charset="-122"/>
                <a:cs typeface="Calibri" pitchFamily="34" charset="-120"/>
              </a:rPr>
              <a:t>WCAG 2.1 Compliance</a:t>
            </a:r>
            <a:endParaRPr lang="en-US" sz="1400" dirty="0"/>
          </a:p>
        </p:txBody>
      </p:sp>
      <p:sp>
        <p:nvSpPr>
          <p:cNvPr id="13" name="Text 9"/>
          <p:cNvSpPr/>
          <p:nvPr/>
        </p:nvSpPr>
        <p:spPr>
          <a:xfrm>
            <a:off x="4919472" y="1508760"/>
            <a:ext cx="3840480" cy="1234440"/>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Keyboard navigation, scalable text, colour contrast, screen reader compatibility – built in, not bolted on.</a:t>
            </a:r>
            <a:endParaRPr lang="en-US" sz="1200" dirty="0"/>
          </a:p>
        </p:txBody>
      </p:sp>
      <p:sp>
        <p:nvSpPr>
          <p:cNvPr id="14" name="Shape 10"/>
          <p:cNvSpPr/>
          <p:nvPr/>
        </p:nvSpPr>
        <p:spPr>
          <a:xfrm>
            <a:off x="182880" y="2971800"/>
            <a:ext cx="4206240" cy="1828800"/>
          </a:xfrm>
          <a:prstGeom prst="rect">
            <a:avLst/>
          </a:prstGeom>
          <a:solidFill>
            <a:srgbClr val="FFFFFF"/>
          </a:solidFill>
          <a:ln w="25400">
            <a:solidFill>
              <a:srgbClr val="5C9E31"/>
            </a:solidFill>
            <a:prstDash val="solid"/>
          </a:ln>
        </p:spPr>
        <p:txBody>
          <a:bodyPr/>
          <a:lstStyle/>
          <a:p>
            <a:endParaRPr lang="en-US"/>
          </a:p>
        </p:txBody>
      </p:sp>
      <p:sp>
        <p:nvSpPr>
          <p:cNvPr id="15" name="Shape 11"/>
          <p:cNvSpPr/>
          <p:nvPr/>
        </p:nvSpPr>
        <p:spPr>
          <a:xfrm>
            <a:off x="182880" y="2971800"/>
            <a:ext cx="164592" cy="1828800"/>
          </a:xfrm>
          <a:prstGeom prst="rect">
            <a:avLst/>
          </a:prstGeom>
          <a:solidFill>
            <a:srgbClr val="5C9E31"/>
          </a:solidFill>
          <a:ln w="12700">
            <a:solidFill>
              <a:srgbClr val="5C9E31"/>
            </a:solidFill>
            <a:prstDash val="solid"/>
          </a:ln>
        </p:spPr>
        <p:txBody>
          <a:bodyPr/>
          <a:lstStyle/>
          <a:p>
            <a:endParaRPr lang="en-US"/>
          </a:p>
        </p:txBody>
      </p:sp>
      <p:sp>
        <p:nvSpPr>
          <p:cNvPr id="16" name="Text 12"/>
          <p:cNvSpPr/>
          <p:nvPr/>
        </p:nvSpPr>
        <p:spPr>
          <a:xfrm>
            <a:off x="438912" y="3063240"/>
            <a:ext cx="3840480" cy="365760"/>
          </a:xfrm>
          <a:prstGeom prst="rect">
            <a:avLst/>
          </a:prstGeom>
          <a:noFill/>
          <a:ln/>
        </p:spPr>
        <p:txBody>
          <a:bodyPr wrap="square" lIns="0" tIns="0" rIns="0" bIns="0" rtlCol="0" anchor="ctr"/>
          <a:lstStyle/>
          <a:p>
            <a:pPr marL="0" indent="0">
              <a:buNone/>
            </a:pPr>
            <a:r>
              <a:rPr lang="en-US" sz="1400" b="1" dirty="0">
                <a:solidFill>
                  <a:srgbClr val="5C9E31"/>
                </a:solidFill>
                <a:latin typeface="Calibri" pitchFamily="34" charset="0"/>
                <a:ea typeface="Calibri" pitchFamily="34" charset="-122"/>
                <a:cs typeface="Calibri" pitchFamily="34" charset="-120"/>
              </a:rPr>
              <a:t>Accessible Assessment</a:t>
            </a:r>
            <a:endParaRPr lang="en-US" sz="1400" dirty="0"/>
          </a:p>
        </p:txBody>
      </p:sp>
      <p:sp>
        <p:nvSpPr>
          <p:cNvPr id="17" name="Text 13"/>
          <p:cNvSpPr/>
          <p:nvPr/>
        </p:nvSpPr>
        <p:spPr>
          <a:xfrm>
            <a:off x="438912" y="3474720"/>
            <a:ext cx="3840480" cy="1234440"/>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Portfolio-based evidence, practical demonstrations, and digitally-assisted exams remove unnecessary barriers.</a:t>
            </a:r>
            <a:endParaRPr lang="en-US" sz="1200" dirty="0"/>
          </a:p>
        </p:txBody>
      </p:sp>
      <p:sp>
        <p:nvSpPr>
          <p:cNvPr id="18" name="Shape 14"/>
          <p:cNvSpPr/>
          <p:nvPr/>
        </p:nvSpPr>
        <p:spPr>
          <a:xfrm>
            <a:off x="4663440" y="2971800"/>
            <a:ext cx="4206240" cy="1828800"/>
          </a:xfrm>
          <a:prstGeom prst="rect">
            <a:avLst/>
          </a:prstGeom>
          <a:solidFill>
            <a:srgbClr val="FFFFFF"/>
          </a:solidFill>
          <a:ln w="25400">
            <a:solidFill>
              <a:srgbClr val="E07B39"/>
            </a:solidFill>
            <a:prstDash val="solid"/>
          </a:ln>
        </p:spPr>
        <p:txBody>
          <a:bodyPr/>
          <a:lstStyle/>
          <a:p>
            <a:endParaRPr lang="en-US"/>
          </a:p>
        </p:txBody>
      </p:sp>
      <p:sp>
        <p:nvSpPr>
          <p:cNvPr id="19" name="Shape 15"/>
          <p:cNvSpPr/>
          <p:nvPr/>
        </p:nvSpPr>
        <p:spPr>
          <a:xfrm>
            <a:off x="4663440" y="2971800"/>
            <a:ext cx="164592" cy="1828800"/>
          </a:xfrm>
          <a:prstGeom prst="rect">
            <a:avLst/>
          </a:prstGeom>
          <a:solidFill>
            <a:srgbClr val="E07B39"/>
          </a:solidFill>
          <a:ln w="12700">
            <a:solidFill>
              <a:srgbClr val="E07B39"/>
            </a:solidFill>
            <a:prstDash val="solid"/>
          </a:ln>
        </p:spPr>
        <p:txBody>
          <a:bodyPr/>
          <a:lstStyle/>
          <a:p>
            <a:endParaRPr lang="en-US"/>
          </a:p>
        </p:txBody>
      </p:sp>
      <p:sp>
        <p:nvSpPr>
          <p:cNvPr id="20" name="Text 16"/>
          <p:cNvSpPr/>
          <p:nvPr/>
        </p:nvSpPr>
        <p:spPr>
          <a:xfrm>
            <a:off x="4919472" y="3063240"/>
            <a:ext cx="3840480" cy="365760"/>
          </a:xfrm>
          <a:prstGeom prst="rect">
            <a:avLst/>
          </a:prstGeom>
          <a:noFill/>
          <a:ln/>
        </p:spPr>
        <p:txBody>
          <a:bodyPr wrap="square" lIns="0" tIns="0" rIns="0" bIns="0" rtlCol="0" anchor="ctr"/>
          <a:lstStyle/>
          <a:p>
            <a:pPr marL="0" indent="0">
              <a:buNone/>
            </a:pPr>
            <a:r>
              <a:rPr lang="en-US" sz="1400" b="1" dirty="0">
                <a:solidFill>
                  <a:srgbClr val="E07B39"/>
                </a:solidFill>
                <a:latin typeface="Calibri" pitchFamily="34" charset="0"/>
                <a:ea typeface="Calibri" pitchFamily="34" charset="-122"/>
                <a:cs typeface="Calibri" pitchFamily="34" charset="-120"/>
              </a:rPr>
              <a:t>Procurement Policy</a:t>
            </a:r>
            <a:endParaRPr lang="en-US" sz="1400" dirty="0"/>
          </a:p>
        </p:txBody>
      </p:sp>
      <p:sp>
        <p:nvSpPr>
          <p:cNvPr id="21" name="Text 17"/>
          <p:cNvSpPr/>
          <p:nvPr/>
        </p:nvSpPr>
        <p:spPr>
          <a:xfrm>
            <a:off x="4919472" y="3474720"/>
            <a:ext cx="3840480" cy="1234440"/>
          </a:xfrm>
          <a:prstGeom prst="rect">
            <a:avLst/>
          </a:prstGeom>
          <a:noFill/>
          <a:ln/>
        </p:spPr>
        <p:txBody>
          <a:bodyPr wrap="square" rtlCol="0" anchor="t"/>
          <a:lstStyle/>
          <a:p>
            <a:pPr marL="0" indent="0">
              <a:buNone/>
            </a:pPr>
            <a:r>
              <a:rPr lang="en-US" sz="1200" dirty="0">
                <a:solidFill>
                  <a:srgbClr val="555555"/>
                </a:solidFill>
                <a:latin typeface="Calibri" pitchFamily="34" charset="0"/>
                <a:ea typeface="Calibri" pitchFamily="34" charset="-122"/>
                <a:cs typeface="Calibri" pitchFamily="34" charset="-120"/>
              </a:rPr>
              <a:t>Require accessibility compliance from all digital tool vendors before adoption.</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8210714" cy="868680"/>
          </a:xfrm>
          <a:prstGeom prst="rect">
            <a:avLst/>
          </a:prstGeom>
          <a:solidFill>
            <a:srgbClr val="028090"/>
          </a:solidFill>
          <a:ln w="12700">
            <a:solidFill>
              <a:srgbClr val="028090"/>
            </a:solidFill>
            <a:prstDash val="solid"/>
          </a:ln>
        </p:spPr>
        <p:txBody>
          <a:bodyPr/>
          <a:lstStyle/>
          <a:p>
            <a:endParaRPr lang="en-US"/>
          </a:p>
        </p:txBody>
      </p:sp>
      <p:sp>
        <p:nvSpPr>
          <p:cNvPr id="4" name="Text 1"/>
          <p:cNvSpPr/>
          <p:nvPr/>
        </p:nvSpPr>
        <p:spPr>
          <a:xfrm>
            <a:off x="320040" y="164592"/>
            <a:ext cx="8503920" cy="54864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Dimension 1 · Accessibility by Design</a:t>
            </a:r>
            <a:endParaRPr lang="en-US" sz="2100" dirty="0"/>
          </a:p>
        </p:txBody>
      </p:sp>
      <p:sp>
        <p:nvSpPr>
          <p:cNvPr id="5" name="Text 2"/>
          <p:cNvSpPr/>
          <p:nvPr/>
        </p:nvSpPr>
        <p:spPr>
          <a:xfrm>
            <a:off x="274320" y="960120"/>
            <a:ext cx="4297680" cy="3611880"/>
          </a:xfrm>
          <a:prstGeom prst="rect">
            <a:avLst/>
          </a:prstGeom>
          <a:noFill/>
          <a:ln/>
        </p:spPr>
        <p:txBody>
          <a:bodyPr wrap="square" rtlCol="0" anchor="t"/>
          <a:lstStyle/>
          <a:p>
            <a:pPr marL="0" indent="0">
              <a:buNone/>
            </a:pPr>
            <a:r>
              <a:rPr lang="en-US" sz="1500" b="1" dirty="0">
                <a:solidFill>
                  <a:srgbClr val="028090"/>
                </a:solidFill>
                <a:latin typeface="Calibri" pitchFamily="34" charset="0"/>
                <a:ea typeface="Calibri" pitchFamily="34" charset="-122"/>
                <a:cs typeface="Calibri" pitchFamily="34" charset="-120"/>
              </a:rPr>
              <a:t>What it means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Accessibility by Design refers to the principle that digital platforms, e-learning content, and assessment tools should be conceived and built from the outset to accommodate all learners, rather than retrofitted with accessibility features as an afterthought. This approach, known as Universal Design for Learning (UDL), provides multiple means of representation, engagement, and action to ensure that learners with diverse needs can access the same educational experiences as their peers.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In practice, VET institutions must ensure that their learning management systems (LMS) and digital portals comply with the Web Content Accessibility Guidelines (WCAG 2.1 or higher). This includes features such as keyboard navigation, scalable text, colour contrast adjustments, and compatibility with screen readers. E-learning modules should be designed with audio descriptions, subtitles, and text alternatives for all non-text content, while assessments should offer alternative formats that do not disadvantage learners with specific learning difficulties.</a:t>
            </a:r>
            <a:endParaRPr lang="en-US" sz="1500" dirty="0"/>
          </a:p>
        </p:txBody>
      </p:sp>
      <p:sp>
        <p:nvSpPr>
          <p:cNvPr id="6" name="Text 3"/>
          <p:cNvSpPr/>
          <p:nvPr/>
        </p:nvSpPr>
        <p:spPr>
          <a:xfrm>
            <a:off x="4754880" y="960120"/>
            <a:ext cx="4114800" cy="3611880"/>
          </a:xfrm>
          <a:prstGeom prst="rect">
            <a:avLst/>
          </a:prstGeom>
          <a:noFill/>
          <a:ln/>
        </p:spPr>
        <p:txBody>
          <a:bodyPr wrap="square" rtlCol="0" anchor="t"/>
          <a:lstStyle/>
          <a:p>
            <a:pPr marL="0" indent="0">
              <a:buNone/>
            </a:pPr>
            <a:r>
              <a:rPr lang="en-US" sz="1500" b="1" dirty="0">
                <a:solidFill>
                  <a:srgbClr val="028090"/>
                </a:solidFill>
                <a:latin typeface="Calibri" pitchFamily="34" charset="0"/>
                <a:ea typeface="Calibri" pitchFamily="34" charset="-122"/>
                <a:cs typeface="Calibri" pitchFamily="34" charset="-120"/>
              </a:rPr>
              <a:t>Institutional best practice</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High-performing VET centres treat accessibility as a quality indicator, not just a legal obligation. Their procurement policies require accessibility compliance from digital tool vendors, and their curriculum design processes include regular accessibility audits. By making accessibility a structural feature of their digital ecosystem, these institutions ensure that every learner can engage with training on an equal footing.</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200" b="1" dirty="0">
                <a:solidFill>
                  <a:srgbClr val="0E2841"/>
                </a:solidFill>
                <a:latin typeface="Calibri" pitchFamily="34" charset="0"/>
                <a:ea typeface="Calibri" pitchFamily="34" charset="-122"/>
                <a:cs typeface="Calibri" pitchFamily="34" charset="-120"/>
              </a:rPr>
              <a:t>Key actions for VET centres: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Audit existing digital content and platforms against WCAG 2.1 standards.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Establish procurement policies that require accessibility compliance from vendors.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Train content developers and educators in Universal Design for Learning principles.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Create a regular review cycle to identify and address accessibility gaps.</a:t>
            </a:r>
            <a:endParaRPr lang="en-US" sz="1500" dirty="0"/>
          </a:p>
        </p:txBody>
      </p:sp>
      <p:sp>
        <p:nvSpPr>
          <p:cNvPr id="7" name="Shape 4"/>
          <p:cNvSpPr/>
          <p:nvPr/>
        </p:nvSpPr>
        <p:spPr>
          <a:xfrm>
            <a:off x="4617720" y="1005840"/>
            <a:ext cx="27432" cy="3566160"/>
          </a:xfrm>
          <a:prstGeom prst="rect">
            <a:avLst/>
          </a:prstGeom>
          <a:solidFill>
            <a:srgbClr val="DDEEEE"/>
          </a:solidFill>
          <a:ln w="12700">
            <a:solidFill>
              <a:srgbClr val="DDEEEE"/>
            </a:solidFill>
            <a:prstDash val="solid"/>
          </a:ln>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4" name="Shape 0"/>
          <p:cNvSpPr/>
          <p:nvPr/>
        </p:nvSpPr>
        <p:spPr>
          <a:xfrm>
            <a:off x="0" y="0"/>
            <a:ext cx="8211312" cy="914400"/>
          </a:xfrm>
          <a:prstGeom prst="rect">
            <a:avLst/>
          </a:prstGeom>
          <a:solidFill>
            <a:srgbClr val="3D8A8F"/>
          </a:solidFill>
          <a:ln w="12700">
            <a:solidFill>
              <a:srgbClr val="3D8A8F"/>
            </a:solidFill>
            <a:prstDash val="solid"/>
          </a:ln>
        </p:spPr>
        <p:txBody>
          <a:bodyPr/>
          <a:lstStyle/>
          <a:p>
            <a:endParaRPr lang="en-US"/>
          </a:p>
        </p:txBody>
      </p:sp>
      <p:sp>
        <p:nvSpPr>
          <p:cNvPr id="5" name="Text 1"/>
          <p:cNvSpPr/>
          <p:nvPr/>
        </p:nvSpPr>
        <p:spPr>
          <a:xfrm>
            <a:off x="365760" y="182880"/>
            <a:ext cx="8229600" cy="54864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Dimension 2  ·  Assistive Devices &amp; Adaptive Tools</a:t>
            </a:r>
            <a:endParaRPr lang="en-US" sz="2200" dirty="0"/>
          </a:p>
        </p:txBody>
      </p:sp>
      <p:sp>
        <p:nvSpPr>
          <p:cNvPr id="6" name="Shape 2"/>
          <p:cNvSpPr/>
          <p:nvPr/>
        </p:nvSpPr>
        <p:spPr>
          <a:xfrm>
            <a:off x="228600" y="1005840"/>
            <a:ext cx="4754880" cy="868680"/>
          </a:xfrm>
          <a:prstGeom prst="rect">
            <a:avLst/>
          </a:prstGeom>
          <a:solidFill>
            <a:srgbClr val="FFFFFF">
              <a:alpha val="95000"/>
            </a:srgbClr>
          </a:solidFill>
          <a:ln w="12700">
            <a:solidFill>
              <a:srgbClr val="DDEEEE"/>
            </a:solidFill>
            <a:prstDash val="solid"/>
          </a:ln>
        </p:spPr>
        <p:txBody>
          <a:bodyPr/>
          <a:lstStyle/>
          <a:p>
            <a:endParaRPr lang="en-US"/>
          </a:p>
        </p:txBody>
      </p:sp>
      <p:sp>
        <p:nvSpPr>
          <p:cNvPr id="7" name="Text 3"/>
          <p:cNvSpPr/>
          <p:nvPr/>
        </p:nvSpPr>
        <p:spPr>
          <a:xfrm>
            <a:off x="274320" y="1051560"/>
            <a:ext cx="640080" cy="777240"/>
          </a:xfrm>
          <a:prstGeom prst="rect">
            <a:avLst/>
          </a:prstGeom>
          <a:noFill/>
          <a:ln/>
        </p:spPr>
        <p:txBody>
          <a:bodyPr wrap="square" lIns="0" tIns="0" rIns="0" bIns="0" rtlCol="0" anchor="ctr"/>
          <a:lstStyle/>
          <a:p>
            <a:pPr marL="0" indent="0" algn="ctr">
              <a:buNone/>
            </a:pPr>
            <a:r>
              <a:rPr lang="en-US" sz="2400" dirty="0">
                <a:solidFill>
                  <a:srgbClr val="000000"/>
                </a:solidFill>
              </a:rPr>
              <a:t>🔊</a:t>
            </a:r>
            <a:endParaRPr lang="en-US" sz="2400" dirty="0"/>
          </a:p>
        </p:txBody>
      </p:sp>
      <p:sp>
        <p:nvSpPr>
          <p:cNvPr id="8" name="Text 4"/>
          <p:cNvSpPr/>
          <p:nvPr/>
        </p:nvSpPr>
        <p:spPr>
          <a:xfrm>
            <a:off x="1005840" y="1051560"/>
            <a:ext cx="3840480" cy="320040"/>
          </a:xfrm>
          <a:prstGeom prst="rect">
            <a:avLst/>
          </a:prstGeom>
          <a:noFill/>
          <a:ln/>
        </p:spPr>
        <p:txBody>
          <a:bodyPr wrap="square" lIns="0" tIns="0" rIns="0" bIns="0" rtlCol="0" anchor="ctr"/>
          <a:lstStyle/>
          <a:p>
            <a:pPr marL="0" indent="0">
              <a:buNone/>
            </a:pPr>
            <a:r>
              <a:rPr lang="en-US" sz="1300" b="1" dirty="0">
                <a:solidFill>
                  <a:srgbClr val="1C5F6B"/>
                </a:solidFill>
                <a:latin typeface="Calibri" pitchFamily="34" charset="0"/>
                <a:ea typeface="Calibri" pitchFamily="34" charset="-122"/>
                <a:cs typeface="Calibri" pitchFamily="34" charset="-120"/>
              </a:rPr>
              <a:t>Screen Readers</a:t>
            </a:r>
            <a:endParaRPr lang="en-US" sz="1300" dirty="0"/>
          </a:p>
        </p:txBody>
      </p:sp>
      <p:sp>
        <p:nvSpPr>
          <p:cNvPr id="9" name="Text 5"/>
          <p:cNvSpPr/>
          <p:nvPr/>
        </p:nvSpPr>
        <p:spPr>
          <a:xfrm>
            <a:off x="1005840" y="1389888"/>
            <a:ext cx="3840480" cy="41148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Convert digital text to speech/braille – supports visual impairments</a:t>
            </a:r>
            <a:endParaRPr lang="en-US" sz="1100" dirty="0"/>
          </a:p>
        </p:txBody>
      </p:sp>
      <p:sp>
        <p:nvSpPr>
          <p:cNvPr id="10" name="Shape 6"/>
          <p:cNvSpPr/>
          <p:nvPr/>
        </p:nvSpPr>
        <p:spPr>
          <a:xfrm>
            <a:off x="228600" y="2011680"/>
            <a:ext cx="4754880" cy="868680"/>
          </a:xfrm>
          <a:prstGeom prst="rect">
            <a:avLst/>
          </a:prstGeom>
          <a:solidFill>
            <a:srgbClr val="FFFFFF">
              <a:alpha val="95000"/>
            </a:srgbClr>
          </a:solidFill>
          <a:ln w="12700">
            <a:solidFill>
              <a:srgbClr val="DDEEEE"/>
            </a:solidFill>
            <a:prstDash val="solid"/>
          </a:ln>
        </p:spPr>
        <p:txBody>
          <a:bodyPr/>
          <a:lstStyle/>
          <a:p>
            <a:endParaRPr lang="en-US"/>
          </a:p>
        </p:txBody>
      </p:sp>
      <p:sp>
        <p:nvSpPr>
          <p:cNvPr id="11" name="Text 7"/>
          <p:cNvSpPr/>
          <p:nvPr/>
        </p:nvSpPr>
        <p:spPr>
          <a:xfrm>
            <a:off x="274320" y="2057400"/>
            <a:ext cx="640080" cy="777240"/>
          </a:xfrm>
          <a:prstGeom prst="rect">
            <a:avLst/>
          </a:prstGeom>
          <a:noFill/>
          <a:ln/>
        </p:spPr>
        <p:txBody>
          <a:bodyPr wrap="square" lIns="0" tIns="0" rIns="0" bIns="0" rtlCol="0" anchor="ctr"/>
          <a:lstStyle/>
          <a:p>
            <a:pPr marL="0" indent="0" algn="ctr">
              <a:buNone/>
            </a:pPr>
            <a:r>
              <a:rPr lang="en-US" sz="2400" dirty="0">
                <a:solidFill>
                  <a:srgbClr val="000000"/>
                </a:solidFill>
              </a:rPr>
              <a:t>🎙</a:t>
            </a:r>
            <a:endParaRPr lang="en-US" sz="2400" dirty="0"/>
          </a:p>
        </p:txBody>
      </p:sp>
      <p:sp>
        <p:nvSpPr>
          <p:cNvPr id="12" name="Text 8"/>
          <p:cNvSpPr/>
          <p:nvPr/>
        </p:nvSpPr>
        <p:spPr>
          <a:xfrm>
            <a:off x="1005840" y="2057400"/>
            <a:ext cx="3840480" cy="320040"/>
          </a:xfrm>
          <a:prstGeom prst="rect">
            <a:avLst/>
          </a:prstGeom>
          <a:noFill/>
          <a:ln/>
        </p:spPr>
        <p:txBody>
          <a:bodyPr wrap="square" lIns="0" tIns="0" rIns="0" bIns="0" rtlCol="0" anchor="ctr"/>
          <a:lstStyle/>
          <a:p>
            <a:pPr marL="0" indent="0">
              <a:buNone/>
            </a:pPr>
            <a:r>
              <a:rPr lang="en-US" sz="1300" b="1" dirty="0">
                <a:solidFill>
                  <a:srgbClr val="1C5F6B"/>
                </a:solidFill>
                <a:latin typeface="Calibri" pitchFamily="34" charset="0"/>
                <a:ea typeface="Calibri" pitchFamily="34" charset="-122"/>
                <a:cs typeface="Calibri" pitchFamily="34" charset="-120"/>
              </a:rPr>
              <a:t>Speech-to-Text</a:t>
            </a:r>
            <a:endParaRPr lang="en-US" sz="1300" dirty="0"/>
          </a:p>
        </p:txBody>
      </p:sp>
      <p:sp>
        <p:nvSpPr>
          <p:cNvPr id="13" name="Text 9"/>
          <p:cNvSpPr/>
          <p:nvPr/>
        </p:nvSpPr>
        <p:spPr>
          <a:xfrm>
            <a:off x="1005840" y="2395728"/>
            <a:ext cx="3840480" cy="41148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Voice input for learners with motor difficulties or dyslexia</a:t>
            </a:r>
            <a:endParaRPr lang="en-US" sz="1100" dirty="0"/>
          </a:p>
        </p:txBody>
      </p:sp>
      <p:sp>
        <p:nvSpPr>
          <p:cNvPr id="14" name="Shape 10"/>
          <p:cNvSpPr/>
          <p:nvPr/>
        </p:nvSpPr>
        <p:spPr>
          <a:xfrm>
            <a:off x="228600" y="3017520"/>
            <a:ext cx="4754880" cy="868680"/>
          </a:xfrm>
          <a:prstGeom prst="rect">
            <a:avLst/>
          </a:prstGeom>
          <a:solidFill>
            <a:srgbClr val="FFFFFF">
              <a:alpha val="95000"/>
            </a:srgbClr>
          </a:solidFill>
          <a:ln w="12700">
            <a:solidFill>
              <a:srgbClr val="DDEEEE"/>
            </a:solidFill>
            <a:prstDash val="solid"/>
          </a:ln>
        </p:spPr>
        <p:txBody>
          <a:bodyPr/>
          <a:lstStyle/>
          <a:p>
            <a:endParaRPr lang="en-US"/>
          </a:p>
        </p:txBody>
      </p:sp>
      <p:sp>
        <p:nvSpPr>
          <p:cNvPr id="15" name="Text 11"/>
          <p:cNvSpPr/>
          <p:nvPr/>
        </p:nvSpPr>
        <p:spPr>
          <a:xfrm>
            <a:off x="274320" y="3063240"/>
            <a:ext cx="640080" cy="777240"/>
          </a:xfrm>
          <a:prstGeom prst="rect">
            <a:avLst/>
          </a:prstGeom>
          <a:noFill/>
          <a:ln/>
        </p:spPr>
        <p:txBody>
          <a:bodyPr wrap="square" lIns="0" tIns="0" rIns="0" bIns="0" rtlCol="0" anchor="ctr"/>
          <a:lstStyle/>
          <a:p>
            <a:pPr marL="0" indent="0" algn="ctr">
              <a:buNone/>
            </a:pPr>
            <a:r>
              <a:rPr lang="en-US" sz="2400" dirty="0">
                <a:solidFill>
                  <a:srgbClr val="000000"/>
                </a:solidFill>
              </a:rPr>
              <a:t>🥽</a:t>
            </a:r>
            <a:endParaRPr lang="en-US" sz="2400" dirty="0"/>
          </a:p>
        </p:txBody>
      </p:sp>
      <p:sp>
        <p:nvSpPr>
          <p:cNvPr id="16" name="Text 12"/>
          <p:cNvSpPr/>
          <p:nvPr/>
        </p:nvSpPr>
        <p:spPr>
          <a:xfrm>
            <a:off x="1005840" y="3063240"/>
            <a:ext cx="3840480" cy="320040"/>
          </a:xfrm>
          <a:prstGeom prst="rect">
            <a:avLst/>
          </a:prstGeom>
          <a:noFill/>
          <a:ln/>
        </p:spPr>
        <p:txBody>
          <a:bodyPr wrap="square" lIns="0" tIns="0" rIns="0" bIns="0" rtlCol="0" anchor="ctr"/>
          <a:lstStyle/>
          <a:p>
            <a:pPr marL="0" indent="0">
              <a:buNone/>
            </a:pPr>
            <a:r>
              <a:rPr lang="en-US" sz="1300" b="1" dirty="0">
                <a:solidFill>
                  <a:srgbClr val="1C5F6B"/>
                </a:solidFill>
                <a:latin typeface="Calibri" pitchFamily="34" charset="0"/>
                <a:ea typeface="Calibri" pitchFamily="34" charset="-122"/>
                <a:cs typeface="Calibri" pitchFamily="34" charset="-120"/>
              </a:rPr>
              <a:t>AR Guidance</a:t>
            </a:r>
            <a:endParaRPr lang="en-US" sz="1300" dirty="0"/>
          </a:p>
        </p:txBody>
      </p:sp>
      <p:sp>
        <p:nvSpPr>
          <p:cNvPr id="17" name="Text 13"/>
          <p:cNvSpPr/>
          <p:nvPr/>
        </p:nvSpPr>
        <p:spPr>
          <a:xfrm>
            <a:off x="1005840" y="3401568"/>
            <a:ext cx="3840480" cy="41148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Overlay step-by-step instructions onto real workspaces</a:t>
            </a:r>
            <a:endParaRPr lang="en-US" sz="1100" dirty="0"/>
          </a:p>
        </p:txBody>
      </p:sp>
      <p:sp>
        <p:nvSpPr>
          <p:cNvPr id="18" name="Shape 14"/>
          <p:cNvSpPr/>
          <p:nvPr/>
        </p:nvSpPr>
        <p:spPr>
          <a:xfrm>
            <a:off x="228600" y="4023360"/>
            <a:ext cx="4754880" cy="777240"/>
          </a:xfrm>
          <a:prstGeom prst="rect">
            <a:avLst/>
          </a:prstGeom>
          <a:solidFill>
            <a:srgbClr val="FFFFFF">
              <a:alpha val="95000"/>
            </a:srgbClr>
          </a:solidFill>
          <a:ln w="12700">
            <a:solidFill>
              <a:srgbClr val="DDEEEE"/>
            </a:solidFill>
            <a:prstDash val="solid"/>
          </a:ln>
        </p:spPr>
        <p:txBody>
          <a:bodyPr/>
          <a:lstStyle/>
          <a:p>
            <a:endParaRPr lang="en-US"/>
          </a:p>
        </p:txBody>
      </p:sp>
      <p:sp>
        <p:nvSpPr>
          <p:cNvPr id="19" name="Text 15"/>
          <p:cNvSpPr/>
          <p:nvPr/>
        </p:nvSpPr>
        <p:spPr>
          <a:xfrm>
            <a:off x="274320" y="4069080"/>
            <a:ext cx="640080" cy="777240"/>
          </a:xfrm>
          <a:prstGeom prst="rect">
            <a:avLst/>
          </a:prstGeom>
          <a:noFill/>
          <a:ln/>
        </p:spPr>
        <p:txBody>
          <a:bodyPr wrap="square" lIns="0" tIns="0" rIns="0" bIns="0" rtlCol="0" anchor="ctr"/>
          <a:lstStyle/>
          <a:p>
            <a:pPr marL="0" indent="0" algn="ctr">
              <a:buNone/>
            </a:pPr>
            <a:r>
              <a:rPr lang="en-US" sz="2400" dirty="0">
                <a:solidFill>
                  <a:srgbClr val="000000"/>
                </a:solidFill>
              </a:rPr>
              <a:t>⌨</a:t>
            </a:r>
            <a:endParaRPr lang="en-US" sz="2400" dirty="0"/>
          </a:p>
        </p:txBody>
      </p:sp>
      <p:sp>
        <p:nvSpPr>
          <p:cNvPr id="20" name="Text 16"/>
          <p:cNvSpPr/>
          <p:nvPr/>
        </p:nvSpPr>
        <p:spPr>
          <a:xfrm>
            <a:off x="1005840" y="4069080"/>
            <a:ext cx="3840480" cy="320040"/>
          </a:xfrm>
          <a:prstGeom prst="rect">
            <a:avLst/>
          </a:prstGeom>
          <a:noFill/>
          <a:ln/>
        </p:spPr>
        <p:txBody>
          <a:bodyPr wrap="square" lIns="0" tIns="0" rIns="0" bIns="0" rtlCol="0" anchor="ctr"/>
          <a:lstStyle/>
          <a:p>
            <a:pPr marL="0" indent="0">
              <a:buNone/>
            </a:pPr>
            <a:r>
              <a:rPr lang="en-US" sz="1300" b="1" dirty="0">
                <a:solidFill>
                  <a:srgbClr val="1C5F6B"/>
                </a:solidFill>
                <a:latin typeface="Calibri" pitchFamily="34" charset="0"/>
                <a:ea typeface="Calibri" pitchFamily="34" charset="-122"/>
                <a:cs typeface="Calibri" pitchFamily="34" charset="-120"/>
              </a:rPr>
              <a:t>Adaptive Hardware</a:t>
            </a:r>
            <a:endParaRPr lang="en-US" sz="1300" dirty="0"/>
          </a:p>
        </p:txBody>
      </p:sp>
      <p:sp>
        <p:nvSpPr>
          <p:cNvPr id="21" name="Text 17"/>
          <p:cNvSpPr/>
          <p:nvPr/>
        </p:nvSpPr>
        <p:spPr>
          <a:xfrm>
            <a:off x="1005840" y="4407408"/>
            <a:ext cx="3840480" cy="411480"/>
          </a:xfrm>
          <a:prstGeom prst="rect">
            <a:avLst/>
          </a:prstGeom>
          <a:noFill/>
          <a:ln/>
        </p:spPr>
        <p:txBody>
          <a:bodyPr wrap="square" lIns="0" tIns="0" rIns="0" bIns="0" rtlCol="0" anchor="ctr"/>
          <a:lstStyle/>
          <a:p>
            <a:pPr marL="0" indent="0">
              <a:buNone/>
            </a:pPr>
            <a:r>
              <a:rPr lang="en-US" sz="1100" dirty="0">
                <a:solidFill>
                  <a:srgbClr val="555555"/>
                </a:solidFill>
                <a:latin typeface="Calibri" pitchFamily="34" charset="0"/>
                <a:ea typeface="Calibri" pitchFamily="34" charset="-122"/>
                <a:cs typeface="Calibri" pitchFamily="34" charset="-120"/>
              </a:rPr>
              <a:t>Ergonomic keyboards, joystick mice, eye-tracking devices</a:t>
            </a:r>
            <a:endParaRPr lang="en-US" sz="1100" dirty="0"/>
          </a:p>
        </p:txBody>
      </p:sp>
      <p:sp>
        <p:nvSpPr>
          <p:cNvPr id="22" name="Shape 18"/>
          <p:cNvSpPr/>
          <p:nvPr/>
        </p:nvSpPr>
        <p:spPr>
          <a:xfrm>
            <a:off x="5257800" y="1005840"/>
            <a:ext cx="3566160" cy="3840480"/>
          </a:xfrm>
          <a:prstGeom prst="rect">
            <a:avLst/>
          </a:prstGeom>
          <a:solidFill>
            <a:srgbClr val="3D8A8F"/>
          </a:solidFill>
          <a:ln w="12700">
            <a:solidFill>
              <a:srgbClr val="3D8A8F"/>
            </a:solidFill>
            <a:prstDash val="solid"/>
          </a:ln>
        </p:spPr>
        <p:txBody>
          <a:bodyPr/>
          <a:lstStyle/>
          <a:p>
            <a:endParaRPr lang="en-US"/>
          </a:p>
        </p:txBody>
      </p:sp>
      <p:sp>
        <p:nvSpPr>
          <p:cNvPr id="23" name="Text 19"/>
          <p:cNvSpPr/>
          <p:nvPr/>
        </p:nvSpPr>
        <p:spPr>
          <a:xfrm>
            <a:off x="5394960" y="1143000"/>
            <a:ext cx="3291840" cy="36576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Key Principle</a:t>
            </a:r>
            <a:endParaRPr lang="en-US" sz="1500" dirty="0"/>
          </a:p>
        </p:txBody>
      </p:sp>
      <p:sp>
        <p:nvSpPr>
          <p:cNvPr id="24" name="Text 20"/>
          <p:cNvSpPr/>
          <p:nvPr/>
        </p:nvSpPr>
        <p:spPr>
          <a:xfrm>
            <a:off x="5394960" y="1554480"/>
            <a:ext cx="3291840" cy="3017520"/>
          </a:xfrm>
          <a:prstGeom prst="rect">
            <a:avLst/>
          </a:prstGeom>
          <a:noFill/>
          <a:ln/>
        </p:spPr>
        <p:txBody>
          <a:bodyPr wrap="square" rtlCol="0" anchor="t"/>
          <a:lstStyle/>
          <a:p>
            <a:pPr marL="0" indent="0">
              <a:buNone/>
            </a:pPr>
            <a:r>
              <a:rPr lang="en-US" sz="1250" dirty="0">
                <a:solidFill>
                  <a:srgbClr val="FFFFFF"/>
                </a:solidFill>
                <a:latin typeface="Calibri" pitchFamily="34" charset="0"/>
                <a:ea typeface="Calibri" pitchFamily="34" charset="-122"/>
                <a:cs typeface="Calibri" pitchFamily="34" charset="-120"/>
              </a:rPr>
              <a:t>Provision should be PROACTIVE</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not waiting until a learner discloses a need.</a:t>
            </a:r>
            <a:endParaRPr lang="en-US" sz="1250" dirty="0"/>
          </a:p>
          <a:p>
            <a:pPr marL="0" indent="0">
              <a:buNone/>
            </a:pP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Assistive technologies also benefit:</a:t>
            </a: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 Learners in a second language</a:t>
            </a: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 Mature learners</a:t>
            </a: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 Those with temporary injuries</a:t>
            </a:r>
            <a:endParaRPr lang="en-US" sz="1250" dirty="0"/>
          </a:p>
          <a:p>
            <a:pPr marL="0" indent="0">
              <a:buNone/>
            </a:pPr>
            <a:r>
              <a:rPr lang="en-US" sz="1250" dirty="0">
                <a:solidFill>
                  <a:srgbClr val="FFFFFF"/>
                </a:solidFill>
                <a:latin typeface="Calibri" pitchFamily="34" charset="0"/>
                <a:ea typeface="Calibri" pitchFamily="34" charset="-122"/>
                <a:cs typeface="Calibri" pitchFamily="34" charset="-120"/>
              </a:rPr>
              <a:t>· Learners under stress</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8155851" cy="868680"/>
          </a:xfrm>
          <a:prstGeom prst="rect">
            <a:avLst/>
          </a:prstGeom>
          <a:solidFill>
            <a:srgbClr val="3D8A8F"/>
          </a:solidFill>
          <a:ln w="12700">
            <a:solidFill>
              <a:srgbClr val="3D8A8F"/>
            </a:solidFill>
            <a:prstDash val="solid"/>
          </a:ln>
        </p:spPr>
        <p:txBody>
          <a:bodyPr/>
          <a:lstStyle/>
          <a:p>
            <a:endParaRPr lang="en-US"/>
          </a:p>
        </p:txBody>
      </p:sp>
      <p:sp>
        <p:nvSpPr>
          <p:cNvPr id="4" name="Text 1"/>
          <p:cNvSpPr/>
          <p:nvPr/>
        </p:nvSpPr>
        <p:spPr>
          <a:xfrm>
            <a:off x="320040" y="164592"/>
            <a:ext cx="8503920" cy="54864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Dimension 2 · Assistive Devices and Adaptive Tools</a:t>
            </a:r>
            <a:endParaRPr lang="en-US" sz="2100" dirty="0"/>
          </a:p>
        </p:txBody>
      </p:sp>
      <p:sp>
        <p:nvSpPr>
          <p:cNvPr id="5" name="Text 2"/>
          <p:cNvSpPr/>
          <p:nvPr/>
        </p:nvSpPr>
        <p:spPr>
          <a:xfrm>
            <a:off x="274320" y="960120"/>
            <a:ext cx="4297680" cy="3611880"/>
          </a:xfrm>
          <a:prstGeom prst="rect">
            <a:avLst/>
          </a:prstGeom>
          <a:noFill/>
          <a:ln/>
        </p:spPr>
        <p:txBody>
          <a:bodyPr wrap="square" rtlCol="0" anchor="t"/>
          <a:lstStyle/>
          <a:p>
            <a:pPr marL="0" indent="0">
              <a:buNone/>
            </a:pPr>
            <a:r>
              <a:rPr lang="en-US" sz="1500" b="1" dirty="0">
                <a:solidFill>
                  <a:srgbClr val="1C5F6B"/>
                </a:solidFill>
                <a:latin typeface="Calibri" pitchFamily="34" charset="0"/>
                <a:ea typeface="Calibri" pitchFamily="34" charset="-122"/>
                <a:cs typeface="Calibri" pitchFamily="34" charset="-120"/>
              </a:rPr>
              <a:t>What it means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Assistive Devices and Adaptive Tools encompasses the wide range of specialised technologies that directly support learners with disabilities and neurodivergent conditions in their daily learning activities. These tools act as bridges between the learner's individual needs and the demands of the VET programme, enabling participation that would otherwise not be possible.</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Screen readers convert digital text to speech or braille, enabling learners with visual impairments to access written content. Speech-to-text software allows learners with motor difficulties, dyslexia, or other writing challenges to produce text through voice. Augmented Reality (AR) guidance systems can overlay step-by-step visual instructions onto physical workspaces, supporting learners who struggle with sequential processing. Adaptive hardware, such as ergonomic keyboards, joystick mice, and eye-tracking devices, ensures that learners with physical disabilities can interact with digital systems effectively.</a:t>
            </a:r>
            <a:endParaRPr lang="en-US" sz="1500" dirty="0"/>
          </a:p>
        </p:txBody>
      </p:sp>
      <p:sp>
        <p:nvSpPr>
          <p:cNvPr id="6" name="Text 3"/>
          <p:cNvSpPr/>
          <p:nvPr/>
        </p:nvSpPr>
        <p:spPr>
          <a:xfrm>
            <a:off x="4754880" y="960120"/>
            <a:ext cx="4114800" cy="3611880"/>
          </a:xfrm>
          <a:prstGeom prst="rect">
            <a:avLst/>
          </a:prstGeom>
          <a:noFill/>
          <a:ln/>
        </p:spPr>
        <p:txBody>
          <a:bodyPr wrap="square" rtlCol="0" anchor="t"/>
          <a:lstStyle/>
          <a:p>
            <a:pPr marL="0" indent="0">
              <a:buNone/>
            </a:pPr>
            <a:r>
              <a:rPr lang="en-US" sz="1500" b="1" dirty="0">
                <a:solidFill>
                  <a:srgbClr val="1C5F6B"/>
                </a:solidFill>
                <a:latin typeface="Calibri" pitchFamily="34" charset="0"/>
                <a:ea typeface="Calibri" pitchFamily="34" charset="-122"/>
                <a:cs typeface="Calibri" pitchFamily="34" charset="-120"/>
              </a:rPr>
              <a:t>The proactive principle</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The provision of assistive technologies should not be reactive — waiting until a learner discloses a need — but proactive, with tools available as standard options within the learning environment. Research consistently shows that assistive technologies benefit not only the learners for whom they are primarily designed but also a much wider group of students, including those learning in a second language, mature learners, and those with temporary injuries or stress-related difficulties.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200" b="1" dirty="0">
                <a:solidFill>
                  <a:srgbClr val="0E2841"/>
                </a:solidFill>
                <a:latin typeface="Calibri" pitchFamily="34" charset="0"/>
                <a:ea typeface="Calibri" pitchFamily="34" charset="-122"/>
                <a:cs typeface="Calibri" pitchFamily="34" charset="-120"/>
              </a:rPr>
              <a:t>Key actions for VET centres: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Develop and maintain a catalogue of available assistive technologies across all learning spaces.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Train educators to recommend and support the use of assistive tools.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Establish a loan or on-demand system for learners to access devices as needed.</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Invest in emerging technologies such as AR and AI-powered learning aids that offer adaptive support.</a:t>
            </a:r>
            <a:endParaRPr lang="en-US" sz="1500" dirty="0"/>
          </a:p>
        </p:txBody>
      </p:sp>
      <p:sp>
        <p:nvSpPr>
          <p:cNvPr id="7" name="Shape 4"/>
          <p:cNvSpPr/>
          <p:nvPr/>
        </p:nvSpPr>
        <p:spPr>
          <a:xfrm>
            <a:off x="4617720" y="1005840"/>
            <a:ext cx="27432" cy="3566160"/>
          </a:xfrm>
          <a:prstGeom prst="rect">
            <a:avLst/>
          </a:prstGeom>
          <a:solidFill>
            <a:srgbClr val="DDEEEE"/>
          </a:solidFill>
          <a:ln w="12700">
            <a:solidFill>
              <a:srgbClr val="DDEEEE"/>
            </a:solidFill>
            <a:prstDash val="solid"/>
          </a:ln>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4" name="Shape 0"/>
          <p:cNvSpPr/>
          <p:nvPr/>
        </p:nvSpPr>
        <p:spPr>
          <a:xfrm>
            <a:off x="0" y="0"/>
            <a:ext cx="8229600" cy="914400"/>
          </a:xfrm>
          <a:prstGeom prst="rect">
            <a:avLst/>
          </a:prstGeom>
          <a:solidFill>
            <a:srgbClr val="5C9E31"/>
          </a:solidFill>
          <a:ln w="12700">
            <a:solidFill>
              <a:srgbClr val="5C9E31"/>
            </a:solidFill>
            <a:prstDash val="solid"/>
          </a:ln>
        </p:spPr>
        <p:txBody>
          <a:bodyPr/>
          <a:lstStyle/>
          <a:p>
            <a:endParaRPr lang="en-US"/>
          </a:p>
        </p:txBody>
      </p:sp>
      <p:sp>
        <p:nvSpPr>
          <p:cNvPr id="5" name="Text 1"/>
          <p:cNvSpPr/>
          <p:nvPr/>
        </p:nvSpPr>
        <p:spPr>
          <a:xfrm>
            <a:off x="365760" y="182880"/>
            <a:ext cx="8229600" cy="54864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Dimension 3  ·  Inclusive Learning Environments</a:t>
            </a:r>
            <a:endParaRPr lang="en-US" sz="2200" dirty="0"/>
          </a:p>
        </p:txBody>
      </p:sp>
      <p:sp>
        <p:nvSpPr>
          <p:cNvPr id="6" name="Shape 2"/>
          <p:cNvSpPr/>
          <p:nvPr/>
        </p:nvSpPr>
        <p:spPr>
          <a:xfrm>
            <a:off x="274320" y="960120"/>
            <a:ext cx="4023360" cy="3671701"/>
          </a:xfrm>
          <a:prstGeom prst="rect">
            <a:avLst/>
          </a:prstGeom>
          <a:solidFill>
            <a:srgbClr val="FFFFFF"/>
          </a:solidFill>
          <a:ln w="25400">
            <a:solidFill>
              <a:srgbClr val="5C9E31"/>
            </a:solidFill>
            <a:prstDash val="solid"/>
          </a:ln>
        </p:spPr>
        <p:txBody>
          <a:bodyPr/>
          <a:lstStyle/>
          <a:p>
            <a:endParaRPr lang="en-US"/>
          </a:p>
        </p:txBody>
      </p:sp>
      <p:sp>
        <p:nvSpPr>
          <p:cNvPr id="7" name="Shape 3"/>
          <p:cNvSpPr/>
          <p:nvPr/>
        </p:nvSpPr>
        <p:spPr>
          <a:xfrm>
            <a:off x="274320" y="960120"/>
            <a:ext cx="4023360" cy="438912"/>
          </a:xfrm>
          <a:prstGeom prst="rect">
            <a:avLst/>
          </a:prstGeom>
          <a:solidFill>
            <a:srgbClr val="5C9E31"/>
          </a:solidFill>
          <a:ln w="12700">
            <a:solidFill>
              <a:srgbClr val="5C9E31"/>
            </a:solidFill>
            <a:prstDash val="solid"/>
          </a:ln>
        </p:spPr>
        <p:txBody>
          <a:bodyPr/>
          <a:lstStyle/>
          <a:p>
            <a:endParaRPr lang="en-US"/>
          </a:p>
        </p:txBody>
      </p:sp>
      <p:sp>
        <p:nvSpPr>
          <p:cNvPr id="8" name="Text 4"/>
          <p:cNvSpPr/>
          <p:nvPr/>
        </p:nvSpPr>
        <p:spPr>
          <a:xfrm>
            <a:off x="365760" y="987552"/>
            <a:ext cx="384048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Physical Spaces</a:t>
            </a:r>
            <a:endParaRPr lang="en-US" sz="1400" dirty="0"/>
          </a:p>
        </p:txBody>
      </p:sp>
      <p:sp>
        <p:nvSpPr>
          <p:cNvPr id="9" name="Text 5"/>
          <p:cNvSpPr/>
          <p:nvPr/>
        </p:nvSpPr>
        <p:spPr>
          <a:xfrm>
            <a:off x="411480" y="1463040"/>
            <a:ext cx="3749040" cy="3337560"/>
          </a:xfrm>
          <a:prstGeom prst="rect">
            <a:avLst/>
          </a:prstGeom>
          <a:noFill/>
          <a:ln/>
        </p:spPr>
        <p:txBody>
          <a:bodyPr wrap="square" rtlCol="0" anchor="t"/>
          <a:lstStyle/>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Ramp access &amp; mobility routes</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Accessible toilets and clear signage</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Sensory-friendly rooms (reduced noise &amp; visual complexity)</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Annual accessibility audits conducted</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Flexible seating for diverse physical needs</a:t>
            </a:r>
            <a:endParaRPr lang="en-US" sz="1300" dirty="0"/>
          </a:p>
        </p:txBody>
      </p:sp>
      <p:sp>
        <p:nvSpPr>
          <p:cNvPr id="10" name="Shape 6"/>
          <p:cNvSpPr/>
          <p:nvPr/>
        </p:nvSpPr>
        <p:spPr>
          <a:xfrm>
            <a:off x="4846320" y="960120"/>
            <a:ext cx="4023360" cy="3671701"/>
          </a:xfrm>
          <a:prstGeom prst="rect">
            <a:avLst/>
          </a:prstGeom>
          <a:solidFill>
            <a:srgbClr val="FFFFFF"/>
          </a:solidFill>
          <a:ln w="25400">
            <a:solidFill>
              <a:srgbClr val="028090"/>
            </a:solidFill>
            <a:prstDash val="solid"/>
          </a:ln>
        </p:spPr>
        <p:txBody>
          <a:bodyPr/>
          <a:lstStyle/>
          <a:p>
            <a:endParaRPr lang="en-US"/>
          </a:p>
        </p:txBody>
      </p:sp>
      <p:sp>
        <p:nvSpPr>
          <p:cNvPr id="11" name="Shape 7"/>
          <p:cNvSpPr/>
          <p:nvPr/>
        </p:nvSpPr>
        <p:spPr>
          <a:xfrm>
            <a:off x="4846320" y="960120"/>
            <a:ext cx="4023360" cy="438912"/>
          </a:xfrm>
          <a:prstGeom prst="rect">
            <a:avLst/>
          </a:prstGeom>
          <a:solidFill>
            <a:srgbClr val="028090"/>
          </a:solidFill>
          <a:ln w="12700">
            <a:solidFill>
              <a:srgbClr val="028090"/>
            </a:solidFill>
            <a:prstDash val="solid"/>
          </a:ln>
        </p:spPr>
        <p:txBody>
          <a:bodyPr/>
          <a:lstStyle/>
          <a:p>
            <a:endParaRPr lang="en-US"/>
          </a:p>
        </p:txBody>
      </p:sp>
      <p:sp>
        <p:nvSpPr>
          <p:cNvPr id="12" name="Text 8"/>
          <p:cNvSpPr/>
          <p:nvPr/>
        </p:nvSpPr>
        <p:spPr>
          <a:xfrm>
            <a:off x="4937760" y="987552"/>
            <a:ext cx="3840480" cy="36576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Virtual Spaces</a:t>
            </a:r>
            <a:endParaRPr lang="en-US" sz="1400" dirty="0"/>
          </a:p>
        </p:txBody>
      </p:sp>
      <p:sp>
        <p:nvSpPr>
          <p:cNvPr id="13" name="Text 9"/>
          <p:cNvSpPr/>
          <p:nvPr/>
        </p:nvSpPr>
        <p:spPr>
          <a:xfrm>
            <a:off x="4983480" y="1463040"/>
            <a:ext cx="3749040" cy="3337560"/>
          </a:xfrm>
          <a:prstGeom prst="rect">
            <a:avLst/>
          </a:prstGeom>
          <a:noFill/>
          <a:ln/>
        </p:spPr>
        <p:txBody>
          <a:bodyPr wrap="square" rtlCol="0" anchor="t"/>
          <a:lstStyle/>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Adjustable speed in virtual labs &amp; simulations</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Audio descriptions and colour-blind-friendly UI</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Pause and replay for sequential learning</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Customisable interface complexity and noise levels</a:t>
            </a:r>
            <a:endParaRPr lang="en-US" sz="1300" dirty="0"/>
          </a:p>
          <a:p>
            <a:pPr marL="342900" indent="-342900">
              <a:spcAft>
                <a:spcPts val="600"/>
              </a:spcAft>
              <a:buSzPct val="100000"/>
              <a:buChar char="•"/>
            </a:pPr>
            <a:r>
              <a:rPr lang="en-US" sz="1300" dirty="0">
                <a:solidFill>
                  <a:srgbClr val="555555"/>
                </a:solidFill>
                <a:latin typeface="Calibri" pitchFamily="34" charset="0"/>
                <a:ea typeface="Calibri" pitchFamily="34" charset="-122"/>
                <a:cs typeface="Calibri" pitchFamily="34" charset="-120"/>
              </a:rPr>
              <a:t>Alternative assessment formats (portfolio, demonstration)</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home/claude/pptx_template_unpacked/ppt/media/image4.png"/>
          <p:cNvPicPr>
            <a:picLocks noChangeAspect="1"/>
          </p:cNvPicPr>
          <p:nvPr/>
        </p:nvPicPr>
        <p:blipFill>
          <a:blip r:embed="rId3"/>
          <a:stretch>
            <a:fillRect/>
          </a:stretch>
        </p:blipFill>
        <p:spPr>
          <a:xfrm>
            <a:off x="0" y="0"/>
            <a:ext cx="9144000" cy="5143500"/>
          </a:xfrm>
          <a:prstGeom prst="rect">
            <a:avLst/>
          </a:prstGeom>
        </p:spPr>
      </p:pic>
      <p:sp>
        <p:nvSpPr>
          <p:cNvPr id="3" name="Shape 0"/>
          <p:cNvSpPr/>
          <p:nvPr/>
        </p:nvSpPr>
        <p:spPr>
          <a:xfrm>
            <a:off x="0" y="0"/>
            <a:ext cx="8217465" cy="868680"/>
          </a:xfrm>
          <a:prstGeom prst="rect">
            <a:avLst/>
          </a:prstGeom>
          <a:solidFill>
            <a:srgbClr val="5C9E31"/>
          </a:solidFill>
          <a:ln w="12700">
            <a:solidFill>
              <a:srgbClr val="5C9E31"/>
            </a:solidFill>
            <a:prstDash val="solid"/>
          </a:ln>
        </p:spPr>
        <p:txBody>
          <a:bodyPr/>
          <a:lstStyle/>
          <a:p>
            <a:endParaRPr lang="en-US"/>
          </a:p>
        </p:txBody>
      </p:sp>
      <p:sp>
        <p:nvSpPr>
          <p:cNvPr id="4" name="Text 1"/>
          <p:cNvSpPr/>
          <p:nvPr/>
        </p:nvSpPr>
        <p:spPr>
          <a:xfrm>
            <a:off x="320040" y="164592"/>
            <a:ext cx="8503920" cy="54864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Dimension 3 · Inclusive Learning Environments</a:t>
            </a:r>
            <a:endParaRPr lang="en-US" sz="2100" dirty="0"/>
          </a:p>
        </p:txBody>
      </p:sp>
      <p:sp>
        <p:nvSpPr>
          <p:cNvPr id="5" name="Text 2"/>
          <p:cNvSpPr/>
          <p:nvPr/>
        </p:nvSpPr>
        <p:spPr>
          <a:xfrm>
            <a:off x="274320" y="960120"/>
            <a:ext cx="4297680" cy="3611880"/>
          </a:xfrm>
          <a:prstGeom prst="rect">
            <a:avLst/>
          </a:prstGeom>
          <a:noFill/>
          <a:ln/>
        </p:spPr>
        <p:txBody>
          <a:bodyPr wrap="square" rtlCol="0" anchor="t"/>
          <a:lstStyle/>
          <a:p>
            <a:pPr marL="0" indent="0">
              <a:buNone/>
            </a:pPr>
            <a:r>
              <a:rPr lang="en-US" sz="1500" b="1" dirty="0">
                <a:solidFill>
                  <a:srgbClr val="5C9E31"/>
                </a:solidFill>
                <a:latin typeface="Calibri" pitchFamily="34" charset="0"/>
                <a:ea typeface="Calibri" pitchFamily="34" charset="-122"/>
                <a:cs typeface="Calibri" pitchFamily="34" charset="-120"/>
              </a:rPr>
              <a:t>What it means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Inclusive Learning Environments addresses the design of both physical and virtual spaces in which VET training takes place. Even where platforms are accessible and tools are available, a learning environment that is poorly designed can undermine inclusion by creating sensory overload, physical inaccessibility, or social barriers that discourage engagement.</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Physical learning environments must comply with accessibility standards for built environments, including ramp access, accessible toilets, clear signage in alternative formats, and sensory-friendly design features. Virtual laboratories and simulation tools should incorporate adjustable speed settings, audio descriptions, colour-blind-friendly interfaces, and the ability to pause and replay sequences.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For learners with autism spectrum conditions or sensory processing differences, environments that allow customisation of visual complexity, background noise levels, and interaction pace can significantly improve learning outcomes.</a:t>
            </a:r>
            <a:endParaRPr lang="en-US" sz="1500" dirty="0"/>
          </a:p>
        </p:txBody>
      </p:sp>
      <p:sp>
        <p:nvSpPr>
          <p:cNvPr id="6" name="Text 3"/>
          <p:cNvSpPr/>
          <p:nvPr/>
        </p:nvSpPr>
        <p:spPr>
          <a:xfrm>
            <a:off x="4754880" y="960120"/>
            <a:ext cx="4114800" cy="3611880"/>
          </a:xfrm>
          <a:prstGeom prst="rect">
            <a:avLst/>
          </a:prstGeom>
          <a:noFill/>
          <a:ln/>
        </p:spPr>
        <p:txBody>
          <a:bodyPr wrap="square" rtlCol="0" anchor="t"/>
          <a:lstStyle/>
          <a:p>
            <a:pPr marL="0" indent="0">
              <a:buNone/>
            </a:pPr>
            <a:r>
              <a:rPr lang="en-US" sz="1500" b="1" dirty="0">
                <a:solidFill>
                  <a:srgbClr val="5C9E31"/>
                </a:solidFill>
                <a:latin typeface="Calibri" pitchFamily="34" charset="0"/>
                <a:ea typeface="Calibri" pitchFamily="34" charset="-122"/>
                <a:cs typeface="Calibri" pitchFamily="34" charset="-120"/>
              </a:rPr>
              <a:t>Flexible assessment &amp; best practices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An important aspect of inclusive environments is the role of flexible and alternative assessment methods. Traditional written or oral assessments may create unnecessary barriers for learners who have the competences required by an employer but struggle with the specific format of an assessment. VET centres that offer alternative assessment pathways — such as portfolio-based evidence, practical demonstrations, or digitally-assisted examinations — are more likely to accurately capture the true ability of all learners.</a:t>
            </a:r>
            <a:endParaRPr lang="en-US" sz="1500" dirty="0"/>
          </a:p>
          <a:p>
            <a:pPr marL="0" indent="0">
              <a:buNone/>
            </a:pPr>
            <a:r>
              <a:rPr lang="en-US" sz="300" dirty="0">
                <a:solidFill>
                  <a:srgbClr val="000000"/>
                </a:solidFill>
                <a:latin typeface="Calibri" pitchFamily="34" charset="0"/>
                <a:ea typeface="Calibri" pitchFamily="34" charset="-122"/>
                <a:cs typeface="Calibri" pitchFamily="34" charset="-120"/>
              </a:rPr>
              <a:t>
</a:t>
            </a:r>
            <a:endParaRPr lang="en-US" sz="1500" dirty="0"/>
          </a:p>
          <a:p>
            <a:pPr marL="0" indent="0">
              <a:buNone/>
            </a:pPr>
            <a:r>
              <a:rPr lang="en-US" sz="1200" b="1" dirty="0">
                <a:solidFill>
                  <a:srgbClr val="0E2841"/>
                </a:solidFill>
                <a:latin typeface="Calibri" pitchFamily="34" charset="0"/>
                <a:ea typeface="Calibri" pitchFamily="34" charset="-122"/>
                <a:cs typeface="Calibri" pitchFamily="34" charset="-120"/>
              </a:rPr>
              <a:t>Key actions for VET centres: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Design virtual labs and simulators with built-in accessibility modes as a default, not an option.</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Introduce flexible assessment formats that allow learners to demonstrate competence in ways that match their abilities.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Conduct annual accessibility audits of both physical and digital learning spaces.</a:t>
            </a:r>
            <a:endParaRPr lang="en-US" sz="1500" dirty="0"/>
          </a:p>
          <a:p>
            <a:pPr marL="0" indent="0">
              <a:buNone/>
            </a:pPr>
            <a:r>
              <a:rPr lang="en-US" sz="1150" dirty="0">
                <a:solidFill>
                  <a:srgbClr val="555555"/>
                </a:solidFill>
                <a:latin typeface="Calibri" pitchFamily="34" charset="0"/>
                <a:ea typeface="Calibri" pitchFamily="34" charset="-122"/>
                <a:cs typeface="Calibri" pitchFamily="34" charset="-120"/>
              </a:rPr>
              <a:t>· Create dedicated sensory-friendly spaces within VET centres for learners who need reduced stimulation.</a:t>
            </a:r>
            <a:endParaRPr lang="en-US" sz="1500" dirty="0"/>
          </a:p>
        </p:txBody>
      </p:sp>
      <p:sp>
        <p:nvSpPr>
          <p:cNvPr id="7" name="Shape 4"/>
          <p:cNvSpPr/>
          <p:nvPr/>
        </p:nvSpPr>
        <p:spPr>
          <a:xfrm>
            <a:off x="4617720" y="1005840"/>
            <a:ext cx="27432" cy="3566160"/>
          </a:xfrm>
          <a:prstGeom prst="rect">
            <a:avLst/>
          </a:prstGeom>
          <a:solidFill>
            <a:srgbClr val="DDEEEE"/>
          </a:solidFill>
          <a:ln w="12700">
            <a:solidFill>
              <a:srgbClr val="DDEEEE"/>
            </a:solidFill>
            <a:prstDash val="solid"/>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in Titl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TotalTime>
  <Words>2557</Words>
  <Application>Microsoft Macintosh PowerPoint</Application>
  <PresentationFormat>On-screen Show (16:9)</PresentationFormat>
  <Paragraphs>247</Paragraphs>
  <Slides>17</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DM Sans</vt:lpstr>
      <vt:lpstr>Now Bold</vt:lpstr>
      <vt:lpstr>Office Theme</vt:lpstr>
      <vt:lpstr>Main Title</vt:lpstr>
      <vt:lpstr>PILLAR 1 Digital Assistive Technologies for People with Disabilities &amp; Neurodivergent Individuals in VET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1 – Digital Assistive Technologies</dc:title>
  <dc:subject>PptxGenJS Presentation</dc:subject>
  <dc:creator>VETInnovate</dc:creator>
  <cp:lastModifiedBy>Lola Vaskovic</cp:lastModifiedBy>
  <cp:revision>2</cp:revision>
  <dcterms:created xsi:type="dcterms:W3CDTF">2026-04-09T13:04:13Z</dcterms:created>
  <dcterms:modified xsi:type="dcterms:W3CDTF">2026-04-09T13:44:33Z</dcterms:modified>
</cp:coreProperties>
</file>